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1" r:id="rId8"/>
    <p:sldId id="262" r:id="rId9"/>
    <p:sldId id="263" r:id="rId10"/>
    <p:sldId id="264" r:id="rId11"/>
    <p:sldId id="274" r:id="rId12"/>
    <p:sldId id="275" r:id="rId13"/>
    <p:sldId id="276" r:id="rId14"/>
    <p:sldId id="267" r:id="rId15"/>
    <p:sldId id="277" r:id="rId16"/>
    <p:sldId id="278" r:id="rId17"/>
    <p:sldId id="279" r:id="rId18"/>
    <p:sldId id="280" r:id="rId19"/>
    <p:sldId id="281" r:id="rId20"/>
    <p:sldId id="282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default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629C5945-B6D8-4E6C-BF36-6610487149FF}">
      <dgm:prSet/>
      <dgm:spPr/>
      <dgm:t>
        <a:bodyPr/>
        <a:lstStyle/>
        <a:p>
          <a:r>
            <a:rPr lang="en-US" dirty="0" err="1"/>
            <a:t>Presentación</a:t>
          </a:r>
          <a:endParaRPr lang="en-US" dirty="0"/>
        </a:p>
      </dgm:t>
    </dgm:pt>
    <dgm:pt modelId="{782DFE5F-BB42-423A-8E0D-99E70AC5B7F0}" type="parTrans" cxnId="{ED11696C-4056-4A32-994A-99E25BBA55A4}">
      <dgm:prSet/>
      <dgm:spPr/>
    </dgm:pt>
    <dgm:pt modelId="{E36F06EE-A9C4-48A1-854C-1C1F8494F807}" type="sibTrans" cxnId="{ED11696C-4056-4A32-994A-99E25BBA55A4}">
      <dgm:prSet/>
      <dgm:spPr/>
    </dgm:pt>
    <dgm:pt modelId="{9E6B9835-A724-4B83-9160-4D3F74869975}">
      <dgm:prSet/>
      <dgm:spPr/>
      <dgm:t>
        <a:bodyPr/>
        <a:lstStyle/>
        <a:p>
          <a:r>
            <a:rPr lang="en-US" dirty="0"/>
            <a:t>¿Que Podemos </a:t>
          </a:r>
          <a:r>
            <a:rPr lang="en-US" dirty="0" err="1"/>
            <a:t>hacer</a:t>
          </a:r>
          <a:r>
            <a:rPr lang="en-US" dirty="0"/>
            <a:t> con DAX?</a:t>
          </a:r>
        </a:p>
      </dgm:t>
    </dgm:pt>
    <dgm:pt modelId="{9A02A363-35BF-4778-B56B-19306E9F8AF5}" type="parTrans" cxnId="{439CC17D-56E6-4E3E-A136-B459DE7AF7D6}">
      <dgm:prSet/>
      <dgm:spPr/>
    </dgm:pt>
    <dgm:pt modelId="{D43DAC72-13B7-4B0B-A4DA-5D7B43894945}" type="sibTrans" cxnId="{439CC17D-56E6-4E3E-A136-B459DE7AF7D6}">
      <dgm:prSet/>
      <dgm:spPr/>
    </dgm:pt>
    <dgm:pt modelId="{7A3A45BE-B8DC-4654-AB84-00333EAB58BA}">
      <dgm:prSet/>
      <dgm:spPr/>
      <dgm:t>
        <a:bodyPr/>
        <a:lstStyle/>
        <a:p>
          <a:r>
            <a:rPr lang="en-US" dirty="0"/>
            <a:t>¿Que son los </a:t>
          </a:r>
          <a:r>
            <a:rPr lang="en-US" dirty="0" err="1"/>
            <a:t>contextos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DAX?</a:t>
          </a:r>
        </a:p>
      </dgm:t>
    </dgm:pt>
    <dgm:pt modelId="{C3AA525F-457D-4CC2-8075-74525814F0B3}" type="parTrans" cxnId="{55FC7164-7BA0-495A-9535-D5055AB909B7}">
      <dgm:prSet/>
      <dgm:spPr/>
    </dgm:pt>
    <dgm:pt modelId="{E960183F-9A46-4558-8CA5-B29A9DFD877F}" type="sibTrans" cxnId="{55FC7164-7BA0-495A-9535-D5055AB909B7}">
      <dgm:prSet/>
      <dgm:spPr/>
    </dgm:pt>
    <dgm:pt modelId="{D9354AEE-0A85-4A1F-85A0-45528A6EE86D}">
      <dgm:prSet/>
      <dgm:spPr/>
      <dgm:t>
        <a:bodyPr/>
        <a:lstStyle/>
        <a:p>
          <a:r>
            <a:rPr lang="en-US" dirty="0" err="1"/>
            <a:t>Calculos</a:t>
          </a:r>
          <a:r>
            <a:rPr lang="en-US" dirty="0"/>
            <a:t> de </a:t>
          </a:r>
          <a:r>
            <a:rPr lang="en-US" dirty="0" err="1"/>
            <a:t>tiempo</a:t>
          </a:r>
          <a:endParaRPr lang="en-US" dirty="0"/>
        </a:p>
      </dgm:t>
    </dgm:pt>
    <dgm:pt modelId="{1C1FFB87-D644-4711-9D92-3274C55A0D05}" type="parTrans" cxnId="{02B3514C-0ADC-42D7-88B6-5435BC6072BC}">
      <dgm:prSet/>
      <dgm:spPr/>
    </dgm:pt>
    <dgm:pt modelId="{E37E59F3-5460-4C2D-91A1-1B2515C81D5B}" type="sibTrans" cxnId="{02B3514C-0ADC-42D7-88B6-5435BC6072BC}">
      <dgm:prSet/>
      <dgm:spPr/>
    </dgm:pt>
    <dgm:pt modelId="{A30B6614-0C48-4F0D-AAE7-848D23BFA0C7}">
      <dgm:prSet/>
      <dgm:spPr/>
      <dgm:t>
        <a:bodyPr/>
        <a:lstStyle/>
        <a:p>
          <a:r>
            <a:rPr lang="en-US" dirty="0" err="1"/>
            <a:t>Transiciones</a:t>
          </a:r>
          <a:r>
            <a:rPr lang="en-US" dirty="0"/>
            <a:t> de context que </a:t>
          </a:r>
          <a:r>
            <a:rPr lang="en-US" dirty="0" err="1"/>
            <a:t>pueden</a:t>
          </a:r>
          <a:r>
            <a:rPr lang="en-US" dirty="0"/>
            <a:t> </a:t>
          </a:r>
          <a:r>
            <a:rPr lang="en-US" dirty="0" err="1"/>
            <a:t>hacerte</a:t>
          </a:r>
          <a:r>
            <a:rPr lang="en-US" dirty="0"/>
            <a:t> </a:t>
          </a:r>
          <a:r>
            <a:rPr lang="en-US" dirty="0" err="1"/>
            <a:t>estallar</a:t>
          </a:r>
          <a:r>
            <a:rPr lang="en-US" dirty="0"/>
            <a:t> la cabeza</a:t>
          </a:r>
        </a:p>
      </dgm:t>
    </dgm:pt>
    <dgm:pt modelId="{E3FE5336-7C76-4E16-BDB5-5A4392FAC943}" type="parTrans" cxnId="{EA2EB6AF-A881-4F8B-BFA2-1D0174621E40}">
      <dgm:prSet/>
      <dgm:spPr/>
    </dgm:pt>
    <dgm:pt modelId="{86CC8F34-B67D-4ADF-95A8-ADE8D024F1A4}" type="sibTrans" cxnId="{EA2EB6AF-A881-4F8B-BFA2-1D0174621E40}">
      <dgm:prSet/>
      <dgm:spPr/>
    </dgm:pt>
    <dgm:pt modelId="{A32449AD-6E77-4501-A0E2-DA22F132CC13}">
      <dgm:prSet/>
      <dgm:spPr/>
      <dgm:t>
        <a:bodyPr/>
        <a:lstStyle/>
        <a:p>
          <a:r>
            <a:rPr lang="en-US" dirty="0" err="1"/>
            <a:t>Vosotros</a:t>
          </a:r>
          <a:r>
            <a:rPr lang="en-US" dirty="0"/>
            <a:t> </a:t>
          </a:r>
          <a:r>
            <a:rPr lang="en-US" dirty="0" err="1"/>
            <a:t>proponéis</a:t>
          </a:r>
          <a:r>
            <a:rPr lang="en-US" dirty="0"/>
            <a:t> </a:t>
          </a:r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606B5CB2-52BE-4CD3-8EC0-BF67993631B0}" type="parTrans" cxnId="{0C0575C8-03F0-4DAC-9C24-B1B9C50D1A58}">
      <dgm:prSet/>
      <dgm:spPr/>
    </dgm:pt>
    <dgm:pt modelId="{8F4B2AD9-12AA-4134-A010-9A84DE9BD4BC}" type="sibTrans" cxnId="{0C0575C8-03F0-4DAC-9C24-B1B9C50D1A58}">
      <dgm:prSet/>
      <dgm:spPr/>
    </dgm:pt>
    <dgm:pt modelId="{0E8F2440-72A2-4149-94E8-878B08D8CB88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8E47A873-4DEF-49EB-918A-A3FDDF942A61}" type="pres">
      <dgm:prSet presAssocID="{629C5945-B6D8-4E6C-BF36-6610487149FF}" presName="node" presStyleLbl="node1" presStyleIdx="0" presStyleCnt="6">
        <dgm:presLayoutVars>
          <dgm:bulletEnabled val="1"/>
        </dgm:presLayoutVars>
      </dgm:prSet>
      <dgm:spPr/>
    </dgm:pt>
    <dgm:pt modelId="{867549CC-1BCD-4BAA-81B8-D766CEC35922}" type="pres">
      <dgm:prSet presAssocID="{E36F06EE-A9C4-48A1-854C-1C1F8494F807}" presName="sibTrans" presStyleCnt="0"/>
      <dgm:spPr/>
    </dgm:pt>
    <dgm:pt modelId="{E1845B41-1E6F-4A32-832E-5AC0ECF0FBCC}" type="pres">
      <dgm:prSet presAssocID="{9E6B9835-A724-4B83-9160-4D3F74869975}" presName="node" presStyleLbl="node1" presStyleIdx="1" presStyleCnt="6">
        <dgm:presLayoutVars>
          <dgm:bulletEnabled val="1"/>
        </dgm:presLayoutVars>
      </dgm:prSet>
      <dgm:spPr/>
    </dgm:pt>
    <dgm:pt modelId="{8C304B1C-3075-4624-830F-46B760EC4159}" type="pres">
      <dgm:prSet presAssocID="{D43DAC72-13B7-4B0B-A4DA-5D7B43894945}" presName="sibTrans" presStyleCnt="0"/>
      <dgm:spPr/>
    </dgm:pt>
    <dgm:pt modelId="{4B132F33-E2CA-4191-A106-75C6CD70A879}" type="pres">
      <dgm:prSet presAssocID="{7A3A45BE-B8DC-4654-AB84-00333EAB58BA}" presName="node" presStyleLbl="node1" presStyleIdx="2" presStyleCnt="6">
        <dgm:presLayoutVars>
          <dgm:bulletEnabled val="1"/>
        </dgm:presLayoutVars>
      </dgm:prSet>
      <dgm:spPr/>
    </dgm:pt>
    <dgm:pt modelId="{50E692E6-71D5-49D5-90C7-E8590CFF272D}" type="pres">
      <dgm:prSet presAssocID="{E960183F-9A46-4558-8CA5-B29A9DFD877F}" presName="sibTrans" presStyleCnt="0"/>
      <dgm:spPr/>
    </dgm:pt>
    <dgm:pt modelId="{1EA11DD6-1261-4E7F-A1FD-7F74CE572DF6}" type="pres">
      <dgm:prSet presAssocID="{D9354AEE-0A85-4A1F-85A0-45528A6EE86D}" presName="node" presStyleLbl="node1" presStyleIdx="3" presStyleCnt="6">
        <dgm:presLayoutVars>
          <dgm:bulletEnabled val="1"/>
        </dgm:presLayoutVars>
      </dgm:prSet>
      <dgm:spPr/>
    </dgm:pt>
    <dgm:pt modelId="{6FCA0926-60F4-4ED5-92F9-5F7A6DBC8E73}" type="pres">
      <dgm:prSet presAssocID="{E37E59F3-5460-4C2D-91A1-1B2515C81D5B}" presName="sibTrans" presStyleCnt="0"/>
      <dgm:spPr/>
    </dgm:pt>
    <dgm:pt modelId="{9BF67CB5-B675-4293-972C-B125D7D3F81D}" type="pres">
      <dgm:prSet presAssocID="{A30B6614-0C48-4F0D-AAE7-848D23BFA0C7}" presName="node" presStyleLbl="node1" presStyleIdx="4" presStyleCnt="6">
        <dgm:presLayoutVars>
          <dgm:bulletEnabled val="1"/>
        </dgm:presLayoutVars>
      </dgm:prSet>
      <dgm:spPr/>
    </dgm:pt>
    <dgm:pt modelId="{FF30EB19-78BD-44A0-A1FF-BB58BBE10E30}" type="pres">
      <dgm:prSet presAssocID="{86CC8F34-B67D-4ADF-95A8-ADE8D024F1A4}" presName="sibTrans" presStyleCnt="0"/>
      <dgm:spPr/>
    </dgm:pt>
    <dgm:pt modelId="{0DC79B05-842E-4594-824E-F9DD3D548BB7}" type="pres">
      <dgm:prSet presAssocID="{A32449AD-6E77-4501-A0E2-DA22F132CC13}" presName="node" presStyleLbl="node1" presStyleIdx="5" presStyleCnt="6">
        <dgm:presLayoutVars>
          <dgm:bulletEnabled val="1"/>
        </dgm:presLayoutVars>
      </dgm:prSet>
      <dgm:spPr/>
    </dgm:pt>
  </dgm:ptLst>
  <dgm:cxnLst>
    <dgm:cxn modelId="{2C020112-30AA-48E5-A968-BDD4C9694586}" type="presOf" srcId="{9E6B9835-A724-4B83-9160-4D3F74869975}" destId="{E1845B41-1E6F-4A32-832E-5AC0ECF0FBCC}" srcOrd="0" destOrd="0" presId="urn:microsoft.com/office/officeart/2005/8/layout/default"/>
    <dgm:cxn modelId="{8B424164-1898-441D-AC79-1EACEE3EE05F}" type="presOf" srcId="{629C5945-B6D8-4E6C-BF36-6610487149FF}" destId="{8E47A873-4DEF-49EB-918A-A3FDDF942A61}" srcOrd="0" destOrd="0" presId="urn:microsoft.com/office/officeart/2005/8/layout/default"/>
    <dgm:cxn modelId="{55FC7164-7BA0-495A-9535-D5055AB909B7}" srcId="{A70A4241-EE9F-4C68-BBB9-DD3BF62CFD2C}" destId="{7A3A45BE-B8DC-4654-AB84-00333EAB58BA}" srcOrd="2" destOrd="0" parTransId="{C3AA525F-457D-4CC2-8075-74525814F0B3}" sibTransId="{E960183F-9A46-4558-8CA5-B29A9DFD877F}"/>
    <dgm:cxn modelId="{ED11696C-4056-4A32-994A-99E25BBA55A4}" srcId="{A70A4241-EE9F-4C68-BBB9-DD3BF62CFD2C}" destId="{629C5945-B6D8-4E6C-BF36-6610487149FF}" srcOrd="0" destOrd="0" parTransId="{782DFE5F-BB42-423A-8E0D-99E70AC5B7F0}" sibTransId="{E36F06EE-A9C4-48A1-854C-1C1F8494F807}"/>
    <dgm:cxn modelId="{02B3514C-0ADC-42D7-88B6-5435BC6072BC}" srcId="{A70A4241-EE9F-4C68-BBB9-DD3BF62CFD2C}" destId="{D9354AEE-0A85-4A1F-85A0-45528A6EE86D}" srcOrd="3" destOrd="0" parTransId="{1C1FFB87-D644-4711-9D92-3274C55A0D05}" sibTransId="{E37E59F3-5460-4C2D-91A1-1B2515C81D5B}"/>
    <dgm:cxn modelId="{439CC17D-56E6-4E3E-A136-B459DE7AF7D6}" srcId="{A70A4241-EE9F-4C68-BBB9-DD3BF62CFD2C}" destId="{9E6B9835-A724-4B83-9160-4D3F74869975}" srcOrd="1" destOrd="0" parTransId="{9A02A363-35BF-4778-B56B-19306E9F8AF5}" sibTransId="{D43DAC72-13B7-4B0B-A4DA-5D7B43894945}"/>
    <dgm:cxn modelId="{7D6CA795-3161-4BF1-9C31-D8AD25111319}" type="presOf" srcId="{D9354AEE-0A85-4A1F-85A0-45528A6EE86D}" destId="{1EA11DD6-1261-4E7F-A1FD-7F74CE572DF6}" srcOrd="0" destOrd="0" presId="urn:microsoft.com/office/officeart/2005/8/layout/default"/>
    <dgm:cxn modelId="{EA2EB6AF-A881-4F8B-BFA2-1D0174621E40}" srcId="{A70A4241-EE9F-4C68-BBB9-DD3BF62CFD2C}" destId="{A30B6614-0C48-4F0D-AAE7-848D23BFA0C7}" srcOrd="4" destOrd="0" parTransId="{E3FE5336-7C76-4E16-BDB5-5A4392FAC943}" sibTransId="{86CC8F34-B67D-4ADF-95A8-ADE8D024F1A4}"/>
    <dgm:cxn modelId="{0C0575C8-03F0-4DAC-9C24-B1B9C50D1A58}" srcId="{A70A4241-EE9F-4C68-BBB9-DD3BF62CFD2C}" destId="{A32449AD-6E77-4501-A0E2-DA22F132CC13}" srcOrd="5" destOrd="0" parTransId="{606B5CB2-52BE-4CD3-8EC0-BF67993631B0}" sibTransId="{8F4B2AD9-12AA-4134-A010-9A84DE9BD4BC}"/>
    <dgm:cxn modelId="{4F0357D1-8F84-41BE-8963-252F7E38FEAE}" type="presOf" srcId="{7A3A45BE-B8DC-4654-AB84-00333EAB58BA}" destId="{4B132F33-E2CA-4191-A106-75C6CD70A879}" srcOrd="0" destOrd="0" presId="urn:microsoft.com/office/officeart/2005/8/layout/default"/>
    <dgm:cxn modelId="{C83F6AD5-B0A1-4F3C-825A-6CAA99E2443A}" type="presOf" srcId="{A70A4241-EE9F-4C68-BBB9-DD3BF62CFD2C}" destId="{0E8F2440-72A2-4149-94E8-878B08D8CB88}" srcOrd="0" destOrd="0" presId="urn:microsoft.com/office/officeart/2005/8/layout/default"/>
    <dgm:cxn modelId="{38F781D5-FABC-4332-B557-6D0E2912DD9B}" type="presOf" srcId="{A30B6614-0C48-4F0D-AAE7-848D23BFA0C7}" destId="{9BF67CB5-B675-4293-972C-B125D7D3F81D}" srcOrd="0" destOrd="0" presId="urn:microsoft.com/office/officeart/2005/8/layout/default"/>
    <dgm:cxn modelId="{5EDDC5EA-F0C9-40E1-894E-E2B7F85B65AC}" type="presOf" srcId="{A32449AD-6E77-4501-A0E2-DA22F132CC13}" destId="{0DC79B05-842E-4594-824E-F9DD3D548BB7}" srcOrd="0" destOrd="0" presId="urn:microsoft.com/office/officeart/2005/8/layout/default"/>
    <dgm:cxn modelId="{95D40A49-1931-4411-B53C-42C6709C193F}" type="presParOf" srcId="{0E8F2440-72A2-4149-94E8-878B08D8CB88}" destId="{8E47A873-4DEF-49EB-918A-A3FDDF942A61}" srcOrd="0" destOrd="0" presId="urn:microsoft.com/office/officeart/2005/8/layout/default"/>
    <dgm:cxn modelId="{028FF629-F850-446A-8D08-C88BE253D2F4}" type="presParOf" srcId="{0E8F2440-72A2-4149-94E8-878B08D8CB88}" destId="{867549CC-1BCD-4BAA-81B8-D766CEC35922}" srcOrd="1" destOrd="0" presId="urn:microsoft.com/office/officeart/2005/8/layout/default"/>
    <dgm:cxn modelId="{B3118E92-030E-4FE1-919E-4C0316E9A724}" type="presParOf" srcId="{0E8F2440-72A2-4149-94E8-878B08D8CB88}" destId="{E1845B41-1E6F-4A32-832E-5AC0ECF0FBCC}" srcOrd="2" destOrd="0" presId="urn:microsoft.com/office/officeart/2005/8/layout/default"/>
    <dgm:cxn modelId="{302B71DB-C0B1-4217-9D99-4CC9064C8811}" type="presParOf" srcId="{0E8F2440-72A2-4149-94E8-878B08D8CB88}" destId="{8C304B1C-3075-4624-830F-46B760EC4159}" srcOrd="3" destOrd="0" presId="urn:microsoft.com/office/officeart/2005/8/layout/default"/>
    <dgm:cxn modelId="{8CE6BB1B-F391-4ACB-9F69-670CFD0A391E}" type="presParOf" srcId="{0E8F2440-72A2-4149-94E8-878B08D8CB88}" destId="{4B132F33-E2CA-4191-A106-75C6CD70A879}" srcOrd="4" destOrd="0" presId="urn:microsoft.com/office/officeart/2005/8/layout/default"/>
    <dgm:cxn modelId="{E6E6C021-AC19-48A8-B584-71B573525C07}" type="presParOf" srcId="{0E8F2440-72A2-4149-94E8-878B08D8CB88}" destId="{50E692E6-71D5-49D5-90C7-E8590CFF272D}" srcOrd="5" destOrd="0" presId="urn:microsoft.com/office/officeart/2005/8/layout/default"/>
    <dgm:cxn modelId="{96F97C18-D87E-4DDF-A78F-10F4BE7AE0A9}" type="presParOf" srcId="{0E8F2440-72A2-4149-94E8-878B08D8CB88}" destId="{1EA11DD6-1261-4E7F-A1FD-7F74CE572DF6}" srcOrd="6" destOrd="0" presId="urn:microsoft.com/office/officeart/2005/8/layout/default"/>
    <dgm:cxn modelId="{4B8EED04-B3FC-4120-A406-F8982126A316}" type="presParOf" srcId="{0E8F2440-72A2-4149-94E8-878B08D8CB88}" destId="{6FCA0926-60F4-4ED5-92F9-5F7A6DBC8E73}" srcOrd="7" destOrd="0" presId="urn:microsoft.com/office/officeart/2005/8/layout/default"/>
    <dgm:cxn modelId="{AB1B7177-12A1-4A92-BF32-66B0AFE9847B}" type="presParOf" srcId="{0E8F2440-72A2-4149-94E8-878B08D8CB88}" destId="{9BF67CB5-B675-4293-972C-B125D7D3F81D}" srcOrd="8" destOrd="0" presId="urn:microsoft.com/office/officeart/2005/8/layout/default"/>
    <dgm:cxn modelId="{776BF653-0914-407E-B9F2-E9EBB0DF01BF}" type="presParOf" srcId="{0E8F2440-72A2-4149-94E8-878B08D8CB88}" destId="{FF30EB19-78BD-44A0-A1FF-BB58BBE10E30}" srcOrd="9" destOrd="0" presId="urn:microsoft.com/office/officeart/2005/8/layout/default"/>
    <dgm:cxn modelId="{544D9FA8-CE8B-4EB8-B55B-689388B9E35D}" type="presParOf" srcId="{0E8F2440-72A2-4149-94E8-878B08D8CB88}" destId="{0DC79B05-842E-4594-824E-F9DD3D548BB7}" srcOrd="10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76D7A-2809-48FB-8B30-D4327466DB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9A6FF2-2EC5-44F5-B40A-7DDD8EFE880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Campos </a:t>
          </a:r>
          <a:r>
            <a:rPr lang="en-US" sz="1800" cap="none" dirty="0" err="1"/>
            <a:t>calculados</a:t>
          </a:r>
          <a:r>
            <a:rPr lang="en-US" sz="1800" cap="none" dirty="0"/>
            <a:t> y </a:t>
          </a:r>
          <a:r>
            <a:rPr lang="en-US" sz="1800" cap="none" dirty="0" err="1"/>
            <a:t>tablas</a:t>
          </a:r>
          <a:r>
            <a:rPr lang="en-US" sz="1800" cap="none" dirty="0"/>
            <a:t> </a:t>
          </a:r>
          <a:r>
            <a:rPr lang="en-US" sz="1800" cap="none" dirty="0" err="1"/>
            <a:t>calculadas</a:t>
          </a:r>
          <a:endParaRPr lang="en-US" sz="1800" cap="none" dirty="0"/>
        </a:p>
      </dgm:t>
    </dgm:pt>
    <dgm:pt modelId="{BE6B6F1B-33A1-4839-8A68-BE65EC67356C}" type="parTrans" cxnId="{28A31605-05B7-4894-BFFB-4948D01F6A15}">
      <dgm:prSet/>
      <dgm:spPr/>
      <dgm:t>
        <a:bodyPr/>
        <a:lstStyle/>
        <a:p>
          <a:endParaRPr lang="en-US" sz="1800" dirty="0"/>
        </a:p>
      </dgm:t>
    </dgm:pt>
    <dgm:pt modelId="{82683247-3086-4449-8468-0775FB46F868}" type="sibTrans" cxnId="{28A31605-05B7-4894-BFFB-4948D01F6A15}">
      <dgm:prSet/>
      <dgm:spPr/>
      <dgm:t>
        <a:bodyPr/>
        <a:lstStyle/>
        <a:p>
          <a:endParaRPr lang="en-US" sz="1800" dirty="0"/>
        </a:p>
      </dgm:t>
    </dgm:pt>
    <dgm:pt modelId="{EBA08FD7-6D70-4ED2-9086-DF3F7395DBB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 err="1"/>
            <a:t>Medidas</a:t>
          </a:r>
          <a:r>
            <a:rPr lang="en-ZA" sz="1800" cap="none" dirty="0"/>
            <a:t> </a:t>
          </a:r>
          <a:r>
            <a:rPr lang="en-ZA" sz="1800" cap="none" dirty="0" err="1"/>
            <a:t>Calculadas</a:t>
          </a:r>
          <a:endParaRPr lang="en-US" sz="1800" cap="none" dirty="0"/>
        </a:p>
      </dgm:t>
    </dgm:pt>
    <dgm:pt modelId="{CA1F5978-939D-4608-A50C-55B3BAAF24F2}" type="parTrans" cxnId="{3BCEAA92-FD9F-4AE1-931C-2961282FA4D8}">
      <dgm:prSet/>
      <dgm:spPr/>
      <dgm:t>
        <a:bodyPr/>
        <a:lstStyle/>
        <a:p>
          <a:endParaRPr lang="en-US" sz="1800" dirty="0"/>
        </a:p>
      </dgm:t>
    </dgm:pt>
    <dgm:pt modelId="{058F8BC5-6BF3-4F23-B8DD-99494990AEA0}" type="sibTrans" cxnId="{3BCEAA92-FD9F-4AE1-931C-2961282FA4D8}">
      <dgm:prSet/>
      <dgm:spPr/>
      <dgm:t>
        <a:bodyPr/>
        <a:lstStyle/>
        <a:p>
          <a:endParaRPr lang="en-US" sz="1800" dirty="0"/>
        </a:p>
      </dgm:t>
    </dgm:pt>
    <dgm:pt modelId="{519A2F5E-7A54-4A12-912E-622381766FB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/>
            <a:t>Roles y </a:t>
          </a:r>
          <a:r>
            <a:rPr lang="en-ZA" sz="1800" cap="none" dirty="0" err="1"/>
            <a:t>seguridad</a:t>
          </a:r>
          <a:endParaRPr lang="en-US" sz="1800" cap="none" dirty="0"/>
        </a:p>
      </dgm:t>
    </dgm:pt>
    <dgm:pt modelId="{307374A4-4A17-43D5-8DB9-7C2D43E05F7C}" type="parTrans" cxnId="{B8FDB49E-6F8F-467D-B518-087ED1BE2F00}">
      <dgm:prSet/>
      <dgm:spPr/>
      <dgm:t>
        <a:bodyPr/>
        <a:lstStyle/>
        <a:p>
          <a:endParaRPr lang="en-US" sz="1800" dirty="0"/>
        </a:p>
      </dgm:t>
    </dgm:pt>
    <dgm:pt modelId="{32665A1C-99BB-4A14-AF4D-61EF87EF615D}" type="sibTrans" cxnId="{B8FDB49E-6F8F-467D-B518-087ED1BE2F00}">
      <dgm:prSet/>
      <dgm:spPr/>
      <dgm:t>
        <a:bodyPr/>
        <a:lstStyle/>
        <a:p>
          <a:endParaRPr lang="en-US" sz="1800" dirty="0"/>
        </a:p>
      </dgm:t>
    </dgm:pt>
    <dgm:pt modelId="{1A3CDC01-30AE-4832-9C48-98313F691348}" type="pres">
      <dgm:prSet presAssocID="{F7976D7A-2809-48FB-8B30-D4327466DB42}" presName="root" presStyleCnt="0">
        <dgm:presLayoutVars>
          <dgm:dir/>
          <dgm:resizeHandles val="exact"/>
        </dgm:presLayoutVars>
      </dgm:prSet>
      <dgm:spPr/>
    </dgm:pt>
    <dgm:pt modelId="{3F09D34D-FF98-4A4E-B93A-ABEE687DB72B}" type="pres">
      <dgm:prSet presAssocID="{B69A6FF2-2EC5-44F5-B40A-7DDD8EFE880F}" presName="compNode" presStyleCnt="0"/>
      <dgm:spPr/>
    </dgm:pt>
    <dgm:pt modelId="{947A7832-E287-4BB2-BF3D-E2138C1BD31B}" type="pres">
      <dgm:prSet presAssocID="{B69A6FF2-2EC5-44F5-B40A-7DDD8EFE880F}" presName="iconBgRect" presStyleLbl="bgShp" presStyleIdx="0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BD2C4319-3927-4470-B6C7-EC9EA51730CC}" type="pres">
      <dgm:prSet presAssocID="{B69A6FF2-2EC5-44F5-B40A-7DDD8EFE880F}" presName="iconRect" presStyleLbl="node1" presStyleIdx="0" presStyleCnt="3" custScaleX="82645" custScaleY="8264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C2707D4-F1F3-4167-9226-FB53424CCA6B}" type="pres">
      <dgm:prSet presAssocID="{B69A6FF2-2EC5-44F5-B40A-7DDD8EFE880F}" presName="spaceRect" presStyleCnt="0"/>
      <dgm:spPr/>
    </dgm:pt>
    <dgm:pt modelId="{938318ED-A8DC-4625-B2A0-61B9F23F5371}" type="pres">
      <dgm:prSet presAssocID="{B69A6FF2-2EC5-44F5-B40A-7DDD8EFE880F}" presName="textRect" presStyleLbl="revTx" presStyleIdx="0" presStyleCnt="3">
        <dgm:presLayoutVars>
          <dgm:chMax val="1"/>
          <dgm:chPref val="1"/>
        </dgm:presLayoutVars>
      </dgm:prSet>
      <dgm:spPr/>
    </dgm:pt>
    <dgm:pt modelId="{9846F967-68C6-467B-BC10-08233CB4E158}" type="pres">
      <dgm:prSet presAssocID="{82683247-3086-4449-8468-0775FB46F868}" presName="sibTrans" presStyleCnt="0"/>
      <dgm:spPr/>
    </dgm:pt>
    <dgm:pt modelId="{FBAD8928-21BE-4139-AF3B-EA397F1CDFF3}" type="pres">
      <dgm:prSet presAssocID="{EBA08FD7-6D70-4ED2-9086-DF3F7395DBB2}" presName="compNode" presStyleCnt="0"/>
      <dgm:spPr/>
    </dgm:pt>
    <dgm:pt modelId="{53F72FCB-6AA3-4E0E-A823-3FE9F4CBEABA}" type="pres">
      <dgm:prSet presAssocID="{EBA08FD7-6D70-4ED2-9086-DF3F7395DBB2}" presName="iconBgRect" presStyleLbl="bgShp" presStyleIdx="1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4672900B-AC6E-422C-A126-378B1304BC3E}" type="pres">
      <dgm:prSet presAssocID="{EBA08FD7-6D70-4ED2-9086-DF3F7395DBB2}" presName="iconRect" presStyleLbl="node1" presStyleIdx="1" presStyleCnt="3" custScaleX="62093" custScaleY="6209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95F5F01-3FA2-49F0-9E80-6275955ED233}" type="pres">
      <dgm:prSet presAssocID="{EBA08FD7-6D70-4ED2-9086-DF3F7395DBB2}" presName="spaceRect" presStyleCnt="0"/>
      <dgm:spPr/>
    </dgm:pt>
    <dgm:pt modelId="{6F078B0F-FBF4-44B2-919A-DF339348E925}" type="pres">
      <dgm:prSet presAssocID="{EBA08FD7-6D70-4ED2-9086-DF3F7395DBB2}" presName="textRect" presStyleLbl="revTx" presStyleIdx="1" presStyleCnt="3">
        <dgm:presLayoutVars>
          <dgm:chMax val="1"/>
          <dgm:chPref val="1"/>
        </dgm:presLayoutVars>
      </dgm:prSet>
      <dgm:spPr/>
    </dgm:pt>
    <dgm:pt modelId="{03CB2B14-2424-4CDC-9177-F0573CAAEA33}" type="pres">
      <dgm:prSet presAssocID="{058F8BC5-6BF3-4F23-B8DD-99494990AEA0}" presName="sibTrans" presStyleCnt="0"/>
      <dgm:spPr/>
    </dgm:pt>
    <dgm:pt modelId="{CF5E04E5-BBF7-4EF3-996E-740FDF8EBEF8}" type="pres">
      <dgm:prSet presAssocID="{519A2F5E-7A54-4A12-912E-622381766FB9}" presName="compNode" presStyleCnt="0"/>
      <dgm:spPr/>
    </dgm:pt>
    <dgm:pt modelId="{9E62A0D6-B14C-4DDA-93A7-C126A9F0493E}" type="pres">
      <dgm:prSet presAssocID="{519A2F5E-7A54-4A12-912E-622381766FB9}" presName="iconBgRect" presStyleLbl="bgShp" presStyleIdx="2" presStyleCnt="3"/>
      <dgm:spPr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</dgm:spPr>
    </dgm:pt>
    <dgm:pt modelId="{8F2E6284-B8BC-43C6-95AA-3AFE5F609E61}" type="pres">
      <dgm:prSet presAssocID="{519A2F5E-7A54-4A12-912E-622381766FB9}" presName="iconRect" presStyleLbl="node1" presStyleIdx="2" presStyleCnt="3" custScaleX="62093" custScaleY="6209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0235EE-26C1-4351-8F65-05915EF06563}" type="pres">
      <dgm:prSet presAssocID="{519A2F5E-7A54-4A12-912E-622381766FB9}" presName="spaceRect" presStyleCnt="0"/>
      <dgm:spPr/>
    </dgm:pt>
    <dgm:pt modelId="{0B44EB06-428C-47D6-9E7E-3AE86537DE68}" type="pres">
      <dgm:prSet presAssocID="{519A2F5E-7A54-4A12-912E-622381766FB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A31605-05B7-4894-BFFB-4948D01F6A15}" srcId="{F7976D7A-2809-48FB-8B30-D4327466DB42}" destId="{B69A6FF2-2EC5-44F5-B40A-7DDD8EFE880F}" srcOrd="0" destOrd="0" parTransId="{BE6B6F1B-33A1-4839-8A68-BE65EC67356C}" sibTransId="{82683247-3086-4449-8468-0775FB46F868}"/>
    <dgm:cxn modelId="{FC0BE414-54A3-4B87-B123-F7B9C88100BE}" type="presOf" srcId="{F7976D7A-2809-48FB-8B30-D4327466DB42}" destId="{1A3CDC01-30AE-4832-9C48-98313F691348}" srcOrd="0" destOrd="0" presId="urn:microsoft.com/office/officeart/2018/5/layout/IconCircleLabelList"/>
    <dgm:cxn modelId="{1F0B8A26-A84F-4C17-ABED-DEF24807F72A}" type="presOf" srcId="{519A2F5E-7A54-4A12-912E-622381766FB9}" destId="{0B44EB06-428C-47D6-9E7E-3AE86537DE68}" srcOrd="0" destOrd="0" presId="urn:microsoft.com/office/officeart/2018/5/layout/IconCircleLabelList"/>
    <dgm:cxn modelId="{5124663F-B921-4BDB-A306-9E110BDD5C6D}" type="presOf" srcId="{EBA08FD7-6D70-4ED2-9086-DF3F7395DBB2}" destId="{6F078B0F-FBF4-44B2-919A-DF339348E925}" srcOrd="0" destOrd="0" presId="urn:microsoft.com/office/officeart/2018/5/layout/IconCircleLabelList"/>
    <dgm:cxn modelId="{3BCEAA92-FD9F-4AE1-931C-2961282FA4D8}" srcId="{F7976D7A-2809-48FB-8B30-D4327466DB42}" destId="{EBA08FD7-6D70-4ED2-9086-DF3F7395DBB2}" srcOrd="1" destOrd="0" parTransId="{CA1F5978-939D-4608-A50C-55B3BAAF24F2}" sibTransId="{058F8BC5-6BF3-4F23-B8DD-99494990AEA0}"/>
    <dgm:cxn modelId="{B8FDB49E-6F8F-467D-B518-087ED1BE2F00}" srcId="{F7976D7A-2809-48FB-8B30-D4327466DB42}" destId="{519A2F5E-7A54-4A12-912E-622381766FB9}" srcOrd="2" destOrd="0" parTransId="{307374A4-4A17-43D5-8DB9-7C2D43E05F7C}" sibTransId="{32665A1C-99BB-4A14-AF4D-61EF87EF615D}"/>
    <dgm:cxn modelId="{12B151C3-7338-41AF-9F34-2672B5FF23E5}" type="presOf" srcId="{B69A6FF2-2EC5-44F5-B40A-7DDD8EFE880F}" destId="{938318ED-A8DC-4625-B2A0-61B9F23F5371}" srcOrd="0" destOrd="0" presId="urn:microsoft.com/office/officeart/2018/5/layout/IconCircleLabelList"/>
    <dgm:cxn modelId="{29D7E74B-2B39-43D7-913B-896D8E842B58}" type="presParOf" srcId="{1A3CDC01-30AE-4832-9C48-98313F691348}" destId="{3F09D34D-FF98-4A4E-B93A-ABEE687DB72B}" srcOrd="0" destOrd="0" presId="urn:microsoft.com/office/officeart/2018/5/layout/IconCircleLabelList"/>
    <dgm:cxn modelId="{E3B8528E-1650-4087-9D82-B65D2D14C33E}" type="presParOf" srcId="{3F09D34D-FF98-4A4E-B93A-ABEE687DB72B}" destId="{947A7832-E287-4BB2-BF3D-E2138C1BD31B}" srcOrd="0" destOrd="0" presId="urn:microsoft.com/office/officeart/2018/5/layout/IconCircleLabelList"/>
    <dgm:cxn modelId="{8B49BB8A-E51B-4AB0-BB33-164BCA0D9AA4}" type="presParOf" srcId="{3F09D34D-FF98-4A4E-B93A-ABEE687DB72B}" destId="{BD2C4319-3927-4470-B6C7-EC9EA51730CC}" srcOrd="1" destOrd="0" presId="urn:microsoft.com/office/officeart/2018/5/layout/IconCircleLabelList"/>
    <dgm:cxn modelId="{5AB1372A-2DD4-4FF8-A0E3-4EEFC0339E57}" type="presParOf" srcId="{3F09D34D-FF98-4A4E-B93A-ABEE687DB72B}" destId="{8C2707D4-F1F3-4167-9226-FB53424CCA6B}" srcOrd="2" destOrd="0" presId="urn:microsoft.com/office/officeart/2018/5/layout/IconCircleLabelList"/>
    <dgm:cxn modelId="{628186D4-BF3B-4189-96A5-CF1A2255D057}" type="presParOf" srcId="{3F09D34D-FF98-4A4E-B93A-ABEE687DB72B}" destId="{938318ED-A8DC-4625-B2A0-61B9F23F5371}" srcOrd="3" destOrd="0" presId="urn:microsoft.com/office/officeart/2018/5/layout/IconCircleLabelList"/>
    <dgm:cxn modelId="{4E4F588E-F8DC-46FD-9426-D4583B9C454C}" type="presParOf" srcId="{1A3CDC01-30AE-4832-9C48-98313F691348}" destId="{9846F967-68C6-467B-BC10-08233CB4E158}" srcOrd="1" destOrd="0" presId="urn:microsoft.com/office/officeart/2018/5/layout/IconCircleLabelList"/>
    <dgm:cxn modelId="{3BCD3C55-A083-47AB-A0A9-DD138F6F0BEB}" type="presParOf" srcId="{1A3CDC01-30AE-4832-9C48-98313F691348}" destId="{FBAD8928-21BE-4139-AF3B-EA397F1CDFF3}" srcOrd="2" destOrd="0" presId="urn:microsoft.com/office/officeart/2018/5/layout/IconCircleLabelList"/>
    <dgm:cxn modelId="{E9303969-1167-40B6-935E-23E3F7CCDAC3}" type="presParOf" srcId="{FBAD8928-21BE-4139-AF3B-EA397F1CDFF3}" destId="{53F72FCB-6AA3-4E0E-A823-3FE9F4CBEABA}" srcOrd="0" destOrd="0" presId="urn:microsoft.com/office/officeart/2018/5/layout/IconCircleLabelList"/>
    <dgm:cxn modelId="{1C8175D0-4710-4ECC-8A26-CC46253FDE52}" type="presParOf" srcId="{FBAD8928-21BE-4139-AF3B-EA397F1CDFF3}" destId="{4672900B-AC6E-422C-A126-378B1304BC3E}" srcOrd="1" destOrd="0" presId="urn:microsoft.com/office/officeart/2018/5/layout/IconCircleLabelList"/>
    <dgm:cxn modelId="{C1423CB1-37BD-47AF-B3DD-08E56F49F8A9}" type="presParOf" srcId="{FBAD8928-21BE-4139-AF3B-EA397F1CDFF3}" destId="{295F5F01-3FA2-49F0-9E80-6275955ED233}" srcOrd="2" destOrd="0" presId="urn:microsoft.com/office/officeart/2018/5/layout/IconCircleLabelList"/>
    <dgm:cxn modelId="{FC0158E8-F91E-49CF-8370-15AFDB025917}" type="presParOf" srcId="{FBAD8928-21BE-4139-AF3B-EA397F1CDFF3}" destId="{6F078B0F-FBF4-44B2-919A-DF339348E925}" srcOrd="3" destOrd="0" presId="urn:microsoft.com/office/officeart/2018/5/layout/IconCircleLabelList"/>
    <dgm:cxn modelId="{2C11A687-02B8-44E0-9369-848091211084}" type="presParOf" srcId="{1A3CDC01-30AE-4832-9C48-98313F691348}" destId="{03CB2B14-2424-4CDC-9177-F0573CAAEA33}" srcOrd="3" destOrd="0" presId="urn:microsoft.com/office/officeart/2018/5/layout/IconCircleLabelList"/>
    <dgm:cxn modelId="{370E3650-D779-4937-A619-264358D67D68}" type="presParOf" srcId="{1A3CDC01-30AE-4832-9C48-98313F691348}" destId="{CF5E04E5-BBF7-4EF3-996E-740FDF8EBEF8}" srcOrd="4" destOrd="0" presId="urn:microsoft.com/office/officeart/2018/5/layout/IconCircleLabelList"/>
    <dgm:cxn modelId="{8FA4E4ED-C0A8-4D68-90CA-2982B1EBDC3E}" type="presParOf" srcId="{CF5E04E5-BBF7-4EF3-996E-740FDF8EBEF8}" destId="{9E62A0D6-B14C-4DDA-93A7-C126A9F0493E}" srcOrd="0" destOrd="0" presId="urn:microsoft.com/office/officeart/2018/5/layout/IconCircleLabelList"/>
    <dgm:cxn modelId="{45E500EB-CA7A-4294-9C68-75FD71E7C0F0}" type="presParOf" srcId="{CF5E04E5-BBF7-4EF3-996E-740FDF8EBEF8}" destId="{8F2E6284-B8BC-43C6-95AA-3AFE5F609E61}" srcOrd="1" destOrd="0" presId="urn:microsoft.com/office/officeart/2018/5/layout/IconCircleLabelList"/>
    <dgm:cxn modelId="{BCCBD46D-4F34-44A6-AF40-50CB137D11A5}" type="presParOf" srcId="{CF5E04E5-BBF7-4EF3-996E-740FDF8EBEF8}" destId="{1A0235EE-26C1-4351-8F65-05915EF06563}" srcOrd="2" destOrd="0" presId="urn:microsoft.com/office/officeart/2018/5/layout/IconCircleLabelList"/>
    <dgm:cxn modelId="{9B3CAD25-4730-4079-976D-C8AF67FFCD25}" type="presParOf" srcId="{CF5E04E5-BBF7-4EF3-996E-740FDF8EBEF8}" destId="{0B44EB06-428C-47D6-9E7E-3AE86537DE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ZA" dirty="0" err="1">
              <a:solidFill>
                <a:schemeClr val="tx1"/>
              </a:solidFill>
            </a:rPr>
            <a:t>Contexto</a:t>
          </a:r>
          <a:r>
            <a:rPr lang="en-ZA" dirty="0">
              <a:solidFill>
                <a:schemeClr val="tx1"/>
              </a:solidFill>
            </a:rPr>
            <a:t> de fila: </a:t>
          </a:r>
          <a:r>
            <a:rPr lang="en-ZA" dirty="0" err="1">
              <a:solidFill>
                <a:schemeClr val="tx1"/>
              </a:solidFill>
            </a:rPr>
            <a:t>Generado</a:t>
          </a:r>
          <a:r>
            <a:rPr lang="en-ZA" dirty="0">
              <a:solidFill>
                <a:schemeClr val="tx1"/>
              </a:solidFill>
            </a:rPr>
            <a:t> por </a:t>
          </a:r>
          <a:r>
            <a:rPr lang="en-ZA" dirty="0" err="1">
              <a:solidFill>
                <a:schemeClr val="tx1"/>
              </a:solidFill>
            </a:rPr>
            <a:t>iteradores</a:t>
          </a:r>
          <a:r>
            <a:rPr lang="en-ZA" dirty="0">
              <a:solidFill>
                <a:schemeClr val="tx1"/>
              </a:solidFill>
            </a:rPr>
            <a:t> o </a:t>
          </a:r>
          <a:r>
            <a:rPr lang="en-ZA" dirty="0" err="1">
              <a:solidFill>
                <a:schemeClr val="tx1"/>
              </a:solidFill>
            </a:rPr>
            <a:t>columnas</a:t>
          </a:r>
          <a:r>
            <a:rPr lang="en-ZA" dirty="0">
              <a:solidFill>
                <a:schemeClr val="tx1"/>
              </a:solidFill>
            </a:rPr>
            <a:t> </a:t>
          </a:r>
          <a:r>
            <a:rPr lang="en-ZA" dirty="0" err="1">
              <a:solidFill>
                <a:schemeClr val="tx1"/>
              </a:solidFill>
            </a:rPr>
            <a:t>calculadas</a:t>
          </a:r>
          <a:endParaRPr lang="en-US" dirty="0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ZA" dirty="0" err="1">
              <a:solidFill>
                <a:schemeClr val="tx1"/>
              </a:solidFill>
            </a:rPr>
            <a:t>Contexto</a:t>
          </a:r>
          <a:r>
            <a:rPr lang="en-ZA" dirty="0">
              <a:solidFill>
                <a:schemeClr val="tx1"/>
              </a:solidFill>
            </a:rPr>
            <a:t> de </a:t>
          </a:r>
          <a:r>
            <a:rPr lang="en-ZA" dirty="0" err="1">
              <a:solidFill>
                <a:schemeClr val="tx1"/>
              </a:solidFill>
            </a:rPr>
            <a:t>filtro</a:t>
          </a:r>
          <a:r>
            <a:rPr lang="en-ZA" dirty="0">
              <a:solidFill>
                <a:schemeClr val="tx1"/>
              </a:solidFill>
            </a:rPr>
            <a:t>, </a:t>
          </a:r>
          <a:r>
            <a:rPr lang="en-ZA" dirty="0" err="1">
              <a:solidFill>
                <a:schemeClr val="tx1"/>
              </a:solidFill>
            </a:rPr>
            <a:t>generado</a:t>
          </a:r>
          <a:r>
            <a:rPr lang="en-ZA" dirty="0">
              <a:solidFill>
                <a:schemeClr val="tx1"/>
              </a:solidFill>
            </a:rPr>
            <a:t> por </a:t>
          </a:r>
          <a:r>
            <a:rPr lang="en-ZA" dirty="0" err="1">
              <a:solidFill>
                <a:schemeClr val="tx1"/>
              </a:solidFill>
            </a:rPr>
            <a:t>segmentadores</a:t>
          </a:r>
          <a:r>
            <a:rPr lang="en-ZA" dirty="0">
              <a:solidFill>
                <a:schemeClr val="tx1"/>
              </a:solidFill>
            </a:rPr>
            <a:t>, </a:t>
          </a:r>
          <a:r>
            <a:rPr lang="en-ZA" dirty="0" err="1">
              <a:solidFill>
                <a:schemeClr val="tx1"/>
              </a:solidFill>
            </a:rPr>
            <a:t>tablas</a:t>
          </a:r>
          <a:r>
            <a:rPr lang="en-ZA" dirty="0">
              <a:solidFill>
                <a:schemeClr val="tx1"/>
              </a:solidFill>
            </a:rPr>
            <a:t> o </a:t>
          </a:r>
          <a:r>
            <a:rPr lang="en-ZA" dirty="0" err="1">
              <a:solidFill>
                <a:schemeClr val="tx1"/>
              </a:solidFill>
            </a:rPr>
            <a:t>visuales</a:t>
          </a:r>
          <a:endParaRPr lang="en-US" dirty="0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686425-0AC4-4B07-80C0-FCEC8C0B683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Se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puede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hacer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con una sola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tabla</a:t>
          </a:r>
          <a:endParaRPr lang="en-US" sz="1800" b="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pPr algn="ctr"/>
          <a:endParaRPr lang="en-US" sz="1800" b="0"/>
        </a:p>
      </dgm:t>
    </dgm:pt>
    <dgm:pt modelId="{D578F562-C747-45BE-86CC-F1427EB9E84A}" type="sibTrans" cxnId="{0A55E2F4-0145-414F-BB7B-CF4F9F608EF3}">
      <dgm:prSet custT="1"/>
      <dgm:spPr>
        <a:solidFill>
          <a:schemeClr val="accent1"/>
        </a:solidFill>
        <a:ln>
          <a:noFill/>
        </a:ln>
        <a:effectLst/>
      </dgm:spPr>
      <dgm:t>
        <a:bodyPr/>
        <a:lstStyle/>
        <a:p>
          <a:pPr algn="ctr"/>
          <a:endParaRPr lang="en-US" sz="1800" b="0" dirty="0"/>
        </a:p>
      </dgm:t>
    </dgm:pt>
    <dgm:pt modelId="{2D67BA48-A9CD-4D21-BE19-1983971FF11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…Pero no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va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a ser nada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fácil</a:t>
          </a:r>
          <a:endParaRPr lang="en-US" sz="1800" b="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5400000" custScaleX="46272" custScaleY="46272" custLinFactX="-87322" custLinFactNeighborX="-100000" custLinFactNeighborY="6437">
        <dgm:presLayoutVars>
          <dgm:bulletEnabled val="1"/>
        </dgm:presLayoutVars>
      </dgm:prSet>
      <dgm:spPr>
        <a:prstGeom prst="homePlat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2B511F-1AA1-4A9B-8F90-A9A4907AC58C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B154AA9E-E437-4D5B-9424-2B1929CB6A89}">
      <dgm:prSet phldrT="[Text]"/>
      <dgm:spPr/>
      <dgm:t>
        <a:bodyPr/>
        <a:lstStyle/>
        <a:p>
          <a:r>
            <a:rPr lang="en-US" dirty="0" err="1"/>
            <a:t>Quiero</a:t>
          </a:r>
          <a:r>
            <a:rPr lang="en-US" dirty="0"/>
            <a:t> </a:t>
          </a:r>
          <a:r>
            <a:rPr lang="en-US" dirty="0" err="1"/>
            <a:t>calcular</a:t>
          </a:r>
          <a:r>
            <a:rPr lang="en-US" dirty="0"/>
            <a:t> el </a:t>
          </a:r>
          <a:r>
            <a:rPr lang="en-US" dirty="0" err="1"/>
            <a:t>porcentaje</a:t>
          </a:r>
          <a:r>
            <a:rPr lang="en-US" dirty="0"/>
            <a:t> de las </a:t>
          </a:r>
          <a:r>
            <a:rPr lang="en-US" dirty="0" err="1"/>
            <a:t>ventas</a:t>
          </a:r>
          <a:r>
            <a:rPr lang="en-US" dirty="0"/>
            <a:t> de </a:t>
          </a:r>
          <a:r>
            <a:rPr lang="en-US" dirty="0" err="1"/>
            <a:t>este</a:t>
          </a:r>
          <a:r>
            <a:rPr lang="en-US" dirty="0"/>
            <a:t> </a:t>
          </a:r>
          <a:r>
            <a:rPr lang="en-US" dirty="0" err="1"/>
            <a:t>mes</a:t>
          </a:r>
          <a:r>
            <a:rPr lang="en-US" dirty="0"/>
            <a:t> con las </a:t>
          </a:r>
          <a:r>
            <a:rPr lang="en-US" dirty="0" err="1"/>
            <a:t>ventas</a:t>
          </a:r>
          <a:r>
            <a:rPr lang="en-US" dirty="0"/>
            <a:t> de </a:t>
          </a:r>
          <a:r>
            <a:rPr lang="en-US" dirty="0" err="1"/>
            <a:t>todo</a:t>
          </a:r>
          <a:r>
            <a:rPr lang="en-US" dirty="0"/>
            <a:t> el </a:t>
          </a:r>
          <a:r>
            <a:rPr lang="en-US" dirty="0" err="1"/>
            <a:t>año</a:t>
          </a:r>
          <a:endParaRPr lang="en-US" dirty="0"/>
        </a:p>
      </dgm:t>
    </dgm:pt>
    <dgm:pt modelId="{172336AD-4D73-4428-B93F-5F5E69D3D3B8}" type="parTrans" cxnId="{CCD10FD5-AD6E-48D2-9633-1B4D2C64DB86}">
      <dgm:prSet/>
      <dgm:spPr/>
    </dgm:pt>
    <dgm:pt modelId="{D7FE4991-B0C2-4B1B-9827-3E97BAACA3CB}" type="sibTrans" cxnId="{CCD10FD5-AD6E-48D2-9633-1B4D2C64DB86}">
      <dgm:prSet/>
      <dgm:spPr/>
    </dgm:pt>
    <dgm:pt modelId="{0D993EBB-C9BD-4C1F-8BE1-0DCA334C8A40}" type="pres">
      <dgm:prSet presAssocID="{E02B511F-1AA1-4A9B-8F90-A9A4907AC58C}" presName="Name0" presStyleCnt="0">
        <dgm:presLayoutVars>
          <dgm:resizeHandles/>
        </dgm:presLayoutVars>
      </dgm:prSet>
      <dgm:spPr/>
    </dgm:pt>
    <dgm:pt modelId="{74B56BA9-4630-41C4-A2E4-02A65FFC6BF9}" type="pres">
      <dgm:prSet presAssocID="{B154AA9E-E437-4D5B-9424-2B1929CB6A89}" presName="text" presStyleLbl="node1" presStyleIdx="0" presStyleCnt="1">
        <dgm:presLayoutVars>
          <dgm:bulletEnabled val="1"/>
        </dgm:presLayoutVars>
      </dgm:prSet>
      <dgm:spPr/>
    </dgm:pt>
  </dgm:ptLst>
  <dgm:cxnLst>
    <dgm:cxn modelId="{F8EB1C2A-8BC2-4B71-AD71-ECF293FCE57C}" type="presOf" srcId="{E02B511F-1AA1-4A9B-8F90-A9A4907AC58C}" destId="{0D993EBB-C9BD-4C1F-8BE1-0DCA334C8A40}" srcOrd="0" destOrd="0" presId="urn:diagrams.loki3.com/VaryingWidthList"/>
    <dgm:cxn modelId="{D9397B74-6ED2-4B76-8159-6208EA307C93}" type="presOf" srcId="{B154AA9E-E437-4D5B-9424-2B1929CB6A89}" destId="{74B56BA9-4630-41C4-A2E4-02A65FFC6BF9}" srcOrd="0" destOrd="0" presId="urn:diagrams.loki3.com/VaryingWidthList"/>
    <dgm:cxn modelId="{CCD10FD5-AD6E-48D2-9633-1B4D2C64DB86}" srcId="{E02B511F-1AA1-4A9B-8F90-A9A4907AC58C}" destId="{B154AA9E-E437-4D5B-9424-2B1929CB6A89}" srcOrd="0" destOrd="0" parTransId="{172336AD-4D73-4428-B93F-5F5E69D3D3B8}" sibTransId="{D7FE4991-B0C2-4B1B-9827-3E97BAACA3CB}"/>
    <dgm:cxn modelId="{98C3A322-E574-4816-AC3F-03A76CDEC52C}" type="presParOf" srcId="{0D993EBB-C9BD-4C1F-8BE1-0DCA334C8A40}" destId="{74B56BA9-4630-41C4-A2E4-02A65FFC6BF9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2B511F-1AA1-4A9B-8F90-A9A4907AC58C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B154AA9E-E437-4D5B-9424-2B1929CB6A89}">
      <dgm:prSet phldrT="[Text]"/>
      <dgm:spPr/>
      <dgm:t>
        <a:bodyPr/>
        <a:lstStyle/>
        <a:p>
          <a:r>
            <a:rPr lang="en-US" dirty="0" err="1"/>
            <a:t>Quiero</a:t>
          </a:r>
          <a:r>
            <a:rPr lang="en-US" dirty="0"/>
            <a:t> </a:t>
          </a:r>
          <a:r>
            <a:rPr lang="en-US" dirty="0" err="1"/>
            <a:t>hacer</a:t>
          </a:r>
          <a:r>
            <a:rPr lang="en-US" dirty="0"/>
            <a:t> un </a:t>
          </a:r>
          <a:r>
            <a:rPr lang="en-US" dirty="0" err="1"/>
            <a:t>monton</a:t>
          </a:r>
          <a:r>
            <a:rPr lang="en-US" dirty="0"/>
            <a:t> de </a:t>
          </a:r>
          <a:r>
            <a:rPr lang="en-US" dirty="0" err="1"/>
            <a:t>cálculos</a:t>
          </a:r>
          <a:r>
            <a:rPr lang="en-US" dirty="0"/>
            <a:t> de </a:t>
          </a:r>
          <a:r>
            <a:rPr lang="en-US" dirty="0" err="1"/>
            <a:t>tiempo</a:t>
          </a:r>
          <a:endParaRPr lang="en-US" dirty="0"/>
        </a:p>
      </dgm:t>
    </dgm:pt>
    <dgm:pt modelId="{172336AD-4D73-4428-B93F-5F5E69D3D3B8}" type="parTrans" cxnId="{CCD10FD5-AD6E-48D2-9633-1B4D2C64DB86}">
      <dgm:prSet/>
      <dgm:spPr/>
    </dgm:pt>
    <dgm:pt modelId="{D7FE4991-B0C2-4B1B-9827-3E97BAACA3CB}" type="sibTrans" cxnId="{CCD10FD5-AD6E-48D2-9633-1B4D2C64DB86}">
      <dgm:prSet/>
      <dgm:spPr/>
    </dgm:pt>
    <dgm:pt modelId="{0D993EBB-C9BD-4C1F-8BE1-0DCA334C8A40}" type="pres">
      <dgm:prSet presAssocID="{E02B511F-1AA1-4A9B-8F90-A9A4907AC58C}" presName="Name0" presStyleCnt="0">
        <dgm:presLayoutVars>
          <dgm:resizeHandles/>
        </dgm:presLayoutVars>
      </dgm:prSet>
      <dgm:spPr/>
    </dgm:pt>
    <dgm:pt modelId="{74B56BA9-4630-41C4-A2E4-02A65FFC6BF9}" type="pres">
      <dgm:prSet presAssocID="{B154AA9E-E437-4D5B-9424-2B1929CB6A89}" presName="text" presStyleLbl="node1" presStyleIdx="0" presStyleCnt="1">
        <dgm:presLayoutVars>
          <dgm:bulletEnabled val="1"/>
        </dgm:presLayoutVars>
      </dgm:prSet>
      <dgm:spPr/>
    </dgm:pt>
  </dgm:ptLst>
  <dgm:cxnLst>
    <dgm:cxn modelId="{F8EB1C2A-8BC2-4B71-AD71-ECF293FCE57C}" type="presOf" srcId="{E02B511F-1AA1-4A9B-8F90-A9A4907AC58C}" destId="{0D993EBB-C9BD-4C1F-8BE1-0DCA334C8A40}" srcOrd="0" destOrd="0" presId="urn:diagrams.loki3.com/VaryingWidthList"/>
    <dgm:cxn modelId="{D9397B74-6ED2-4B76-8159-6208EA307C93}" type="presOf" srcId="{B154AA9E-E437-4D5B-9424-2B1929CB6A89}" destId="{74B56BA9-4630-41C4-A2E4-02A65FFC6BF9}" srcOrd="0" destOrd="0" presId="urn:diagrams.loki3.com/VaryingWidthList"/>
    <dgm:cxn modelId="{CCD10FD5-AD6E-48D2-9633-1B4D2C64DB86}" srcId="{E02B511F-1AA1-4A9B-8F90-A9A4907AC58C}" destId="{B154AA9E-E437-4D5B-9424-2B1929CB6A89}" srcOrd="0" destOrd="0" parTransId="{172336AD-4D73-4428-B93F-5F5E69D3D3B8}" sibTransId="{D7FE4991-B0C2-4B1B-9827-3E97BAACA3CB}"/>
    <dgm:cxn modelId="{98C3A322-E574-4816-AC3F-03A76CDEC52C}" type="presParOf" srcId="{0D993EBB-C9BD-4C1F-8BE1-0DCA334C8A40}" destId="{74B56BA9-4630-41C4-A2E4-02A65FFC6BF9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7A873-4DEF-49EB-918A-A3FDDF942A61}">
      <dsp:nvSpPr>
        <dsp:cNvPr id="0" name=""/>
        <dsp:cNvSpPr/>
      </dsp:nvSpPr>
      <dsp:spPr>
        <a:xfrm>
          <a:off x="814506" y="1216"/>
          <a:ext cx="2002208" cy="12013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Presentación</a:t>
          </a:r>
          <a:endParaRPr lang="en-US" sz="2000" kern="1200" dirty="0"/>
        </a:p>
      </dsp:txBody>
      <dsp:txXfrm>
        <a:off x="814506" y="1216"/>
        <a:ext cx="2002208" cy="1201325"/>
      </dsp:txXfrm>
    </dsp:sp>
    <dsp:sp modelId="{E1845B41-1E6F-4A32-832E-5AC0ECF0FBCC}">
      <dsp:nvSpPr>
        <dsp:cNvPr id="0" name=""/>
        <dsp:cNvSpPr/>
      </dsp:nvSpPr>
      <dsp:spPr>
        <a:xfrm>
          <a:off x="3016935" y="1216"/>
          <a:ext cx="2002208" cy="1201325"/>
        </a:xfrm>
        <a:prstGeom prst="rect">
          <a:avLst/>
        </a:prstGeom>
        <a:solidFill>
          <a:schemeClr val="accent5">
            <a:hueOff val="-4264624"/>
            <a:satOff val="2424"/>
            <a:lumOff val="-200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¿Que Podemos </a:t>
          </a:r>
          <a:r>
            <a:rPr lang="en-US" sz="2000" kern="1200" dirty="0" err="1"/>
            <a:t>hacer</a:t>
          </a:r>
          <a:r>
            <a:rPr lang="en-US" sz="2000" kern="1200" dirty="0"/>
            <a:t> con DAX?</a:t>
          </a:r>
        </a:p>
      </dsp:txBody>
      <dsp:txXfrm>
        <a:off x="3016935" y="1216"/>
        <a:ext cx="2002208" cy="1201325"/>
      </dsp:txXfrm>
    </dsp:sp>
    <dsp:sp modelId="{4B132F33-E2CA-4191-A106-75C6CD70A879}">
      <dsp:nvSpPr>
        <dsp:cNvPr id="0" name=""/>
        <dsp:cNvSpPr/>
      </dsp:nvSpPr>
      <dsp:spPr>
        <a:xfrm>
          <a:off x="5219365" y="1216"/>
          <a:ext cx="2002208" cy="1201325"/>
        </a:xfrm>
        <a:prstGeom prst="rect">
          <a:avLst/>
        </a:prstGeom>
        <a:solidFill>
          <a:schemeClr val="accent5">
            <a:hueOff val="-8529249"/>
            <a:satOff val="4848"/>
            <a:lumOff val="-400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¿Que son los </a:t>
          </a:r>
          <a:r>
            <a:rPr lang="en-US" sz="2000" kern="1200" dirty="0" err="1"/>
            <a:t>contextos</a:t>
          </a:r>
          <a:r>
            <a:rPr lang="en-US" sz="2000" kern="1200" dirty="0"/>
            <a:t> </a:t>
          </a:r>
          <a:r>
            <a:rPr lang="en-US" sz="2000" kern="1200" dirty="0" err="1"/>
            <a:t>en</a:t>
          </a:r>
          <a:r>
            <a:rPr lang="en-US" sz="2000" kern="1200" dirty="0"/>
            <a:t> DAX?</a:t>
          </a:r>
        </a:p>
      </dsp:txBody>
      <dsp:txXfrm>
        <a:off x="5219365" y="1216"/>
        <a:ext cx="2002208" cy="1201325"/>
      </dsp:txXfrm>
    </dsp:sp>
    <dsp:sp modelId="{1EA11DD6-1261-4E7F-A1FD-7F74CE572DF6}">
      <dsp:nvSpPr>
        <dsp:cNvPr id="0" name=""/>
        <dsp:cNvSpPr/>
      </dsp:nvSpPr>
      <dsp:spPr>
        <a:xfrm>
          <a:off x="7421794" y="1216"/>
          <a:ext cx="2002208" cy="1201325"/>
        </a:xfrm>
        <a:prstGeom prst="rect">
          <a:avLst/>
        </a:prstGeom>
        <a:solidFill>
          <a:schemeClr val="accent5">
            <a:hueOff val="-12793873"/>
            <a:satOff val="7271"/>
            <a:lumOff val="-600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Calculos</a:t>
          </a:r>
          <a:r>
            <a:rPr lang="en-US" sz="2000" kern="1200" dirty="0"/>
            <a:t> de </a:t>
          </a:r>
          <a:r>
            <a:rPr lang="en-US" sz="2000" kern="1200" dirty="0" err="1"/>
            <a:t>tiempo</a:t>
          </a:r>
          <a:endParaRPr lang="en-US" sz="2000" kern="1200" dirty="0"/>
        </a:p>
      </dsp:txBody>
      <dsp:txXfrm>
        <a:off x="7421794" y="1216"/>
        <a:ext cx="2002208" cy="1201325"/>
      </dsp:txXfrm>
    </dsp:sp>
    <dsp:sp modelId="{9BF67CB5-B675-4293-972C-B125D7D3F81D}">
      <dsp:nvSpPr>
        <dsp:cNvPr id="0" name=""/>
        <dsp:cNvSpPr/>
      </dsp:nvSpPr>
      <dsp:spPr>
        <a:xfrm>
          <a:off x="3016935" y="1402762"/>
          <a:ext cx="2002208" cy="1201325"/>
        </a:xfrm>
        <a:prstGeom prst="rect">
          <a:avLst/>
        </a:prstGeom>
        <a:solidFill>
          <a:schemeClr val="accent5">
            <a:hueOff val="-17058497"/>
            <a:satOff val="9695"/>
            <a:lumOff val="-800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Transiciones</a:t>
          </a:r>
          <a:r>
            <a:rPr lang="en-US" sz="2000" kern="1200" dirty="0"/>
            <a:t> de context que </a:t>
          </a:r>
          <a:r>
            <a:rPr lang="en-US" sz="2000" kern="1200" dirty="0" err="1"/>
            <a:t>pueden</a:t>
          </a:r>
          <a:r>
            <a:rPr lang="en-US" sz="2000" kern="1200" dirty="0"/>
            <a:t> </a:t>
          </a:r>
          <a:r>
            <a:rPr lang="en-US" sz="2000" kern="1200" dirty="0" err="1"/>
            <a:t>hacerte</a:t>
          </a:r>
          <a:r>
            <a:rPr lang="en-US" sz="2000" kern="1200" dirty="0"/>
            <a:t> </a:t>
          </a:r>
          <a:r>
            <a:rPr lang="en-US" sz="2000" kern="1200" dirty="0" err="1"/>
            <a:t>estallar</a:t>
          </a:r>
          <a:r>
            <a:rPr lang="en-US" sz="2000" kern="1200" dirty="0"/>
            <a:t> la cabeza</a:t>
          </a:r>
        </a:p>
      </dsp:txBody>
      <dsp:txXfrm>
        <a:off x="3016935" y="1402762"/>
        <a:ext cx="2002208" cy="1201325"/>
      </dsp:txXfrm>
    </dsp:sp>
    <dsp:sp modelId="{0DC79B05-842E-4594-824E-F9DD3D548BB7}">
      <dsp:nvSpPr>
        <dsp:cNvPr id="0" name=""/>
        <dsp:cNvSpPr/>
      </dsp:nvSpPr>
      <dsp:spPr>
        <a:xfrm>
          <a:off x="5219365" y="1402762"/>
          <a:ext cx="2002208" cy="1201325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Vosotros</a:t>
          </a:r>
          <a:r>
            <a:rPr lang="en-US" sz="2000" kern="1200" dirty="0"/>
            <a:t> </a:t>
          </a:r>
          <a:r>
            <a:rPr lang="en-US" sz="2000" kern="1200" dirty="0" err="1"/>
            <a:t>proponéis</a:t>
          </a:r>
          <a:r>
            <a:rPr lang="en-US" sz="2000" kern="1200" dirty="0"/>
            <a:t> </a:t>
          </a:r>
          <a:r>
            <a:rPr lang="en-US" sz="2000" kern="1200" dirty="0">
              <a:sym typeface="Wingdings" panose="05000000000000000000" pitchFamily="2" charset="2"/>
            </a:rPr>
            <a:t></a:t>
          </a:r>
          <a:endParaRPr lang="en-US" sz="2000" kern="1200" dirty="0"/>
        </a:p>
      </dsp:txBody>
      <dsp:txXfrm>
        <a:off x="5219365" y="1402762"/>
        <a:ext cx="2002208" cy="1201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A7832-E287-4BB2-BF3D-E2138C1BD31B}">
      <dsp:nvSpPr>
        <dsp:cNvPr id="0" name=""/>
        <dsp:cNvSpPr/>
      </dsp:nvSpPr>
      <dsp:spPr>
        <a:xfrm>
          <a:off x="616949" y="9104"/>
          <a:ext cx="1818562" cy="1818562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4319-3927-4470-B6C7-EC9EA51730CC}">
      <dsp:nvSpPr>
        <dsp:cNvPr id="0" name=""/>
        <dsp:cNvSpPr/>
      </dsp:nvSpPr>
      <dsp:spPr>
        <a:xfrm>
          <a:off x="1169887" y="562042"/>
          <a:ext cx="712688" cy="71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318ED-A8DC-4625-B2A0-61B9F23F5371}">
      <dsp:nvSpPr>
        <dsp:cNvPr id="0" name=""/>
        <dsp:cNvSpPr/>
      </dsp:nvSpPr>
      <dsp:spPr>
        <a:xfrm>
          <a:off x="35606" y="239410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Campos </a:t>
          </a:r>
          <a:r>
            <a:rPr lang="en-US" sz="1800" kern="1200" cap="none" dirty="0" err="1"/>
            <a:t>calculados</a:t>
          </a:r>
          <a:r>
            <a:rPr lang="en-US" sz="1800" kern="1200" cap="none" dirty="0"/>
            <a:t> y </a:t>
          </a:r>
          <a:r>
            <a:rPr lang="en-US" sz="1800" kern="1200" cap="none" dirty="0" err="1"/>
            <a:t>tablas</a:t>
          </a:r>
          <a:r>
            <a:rPr lang="en-US" sz="1800" kern="1200" cap="none" dirty="0"/>
            <a:t> </a:t>
          </a:r>
          <a:r>
            <a:rPr lang="en-US" sz="1800" kern="1200" cap="none" dirty="0" err="1"/>
            <a:t>calculadas</a:t>
          </a:r>
          <a:endParaRPr lang="en-US" sz="1800" kern="1200" cap="none" dirty="0"/>
        </a:p>
      </dsp:txBody>
      <dsp:txXfrm>
        <a:off x="35606" y="2394105"/>
        <a:ext cx="2981250" cy="720000"/>
      </dsp:txXfrm>
    </dsp:sp>
    <dsp:sp modelId="{53F72FCB-6AA3-4E0E-A823-3FE9F4CBEABA}">
      <dsp:nvSpPr>
        <dsp:cNvPr id="0" name=""/>
        <dsp:cNvSpPr/>
      </dsp:nvSpPr>
      <dsp:spPr>
        <a:xfrm>
          <a:off x="4119918" y="9104"/>
          <a:ext cx="1818562" cy="1818562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2900B-AC6E-422C-A126-378B1304BC3E}">
      <dsp:nvSpPr>
        <dsp:cNvPr id="0" name=""/>
        <dsp:cNvSpPr/>
      </dsp:nvSpPr>
      <dsp:spPr>
        <a:xfrm>
          <a:off x="4705249" y="594435"/>
          <a:ext cx="647901" cy="647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78B0F-FBF4-44B2-919A-DF339348E925}">
      <dsp:nvSpPr>
        <dsp:cNvPr id="0" name=""/>
        <dsp:cNvSpPr/>
      </dsp:nvSpPr>
      <dsp:spPr>
        <a:xfrm>
          <a:off x="3538574" y="239410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 err="1"/>
            <a:t>Medidas</a:t>
          </a:r>
          <a:r>
            <a:rPr lang="en-ZA" sz="1800" kern="1200" cap="none" dirty="0"/>
            <a:t> </a:t>
          </a:r>
          <a:r>
            <a:rPr lang="en-ZA" sz="1800" kern="1200" cap="none" dirty="0" err="1"/>
            <a:t>Calculadas</a:t>
          </a:r>
          <a:endParaRPr lang="en-US" sz="1800" kern="1200" cap="none" dirty="0"/>
        </a:p>
      </dsp:txBody>
      <dsp:txXfrm>
        <a:off x="3538574" y="2394105"/>
        <a:ext cx="2981250" cy="720000"/>
      </dsp:txXfrm>
    </dsp:sp>
    <dsp:sp modelId="{9E62A0D6-B14C-4DDA-93A7-C126A9F0493E}">
      <dsp:nvSpPr>
        <dsp:cNvPr id="0" name=""/>
        <dsp:cNvSpPr/>
      </dsp:nvSpPr>
      <dsp:spPr>
        <a:xfrm>
          <a:off x="7622887" y="9104"/>
          <a:ext cx="1818562" cy="1818562"/>
        </a:xfrm>
        <a:prstGeom prst="rect">
          <a:avLst/>
        </a:prstGeom>
        <a:noFill/>
        <a:ln w="38100" cap="sq" cmpd="dbl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E6284-B8BC-43C6-95AA-3AFE5F609E61}">
      <dsp:nvSpPr>
        <dsp:cNvPr id="0" name=""/>
        <dsp:cNvSpPr/>
      </dsp:nvSpPr>
      <dsp:spPr>
        <a:xfrm>
          <a:off x="8208217" y="594435"/>
          <a:ext cx="647901" cy="647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EB06-428C-47D6-9E7E-3AE86537DE68}">
      <dsp:nvSpPr>
        <dsp:cNvPr id="0" name=""/>
        <dsp:cNvSpPr/>
      </dsp:nvSpPr>
      <dsp:spPr>
        <a:xfrm>
          <a:off x="7041543" y="239410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/>
            <a:t>Roles y </a:t>
          </a:r>
          <a:r>
            <a:rPr lang="en-ZA" sz="1800" kern="1200" cap="none" dirty="0" err="1"/>
            <a:t>seguridad</a:t>
          </a:r>
          <a:endParaRPr lang="en-US" sz="1800" kern="1200" cap="none" dirty="0"/>
        </a:p>
      </dsp:txBody>
      <dsp:txXfrm>
        <a:off x="7041543" y="2394105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 err="1">
              <a:solidFill>
                <a:schemeClr val="tx1"/>
              </a:solidFill>
            </a:rPr>
            <a:t>Contexto</a:t>
          </a:r>
          <a:r>
            <a:rPr lang="en-ZA" sz="2400" kern="1200" dirty="0">
              <a:solidFill>
                <a:schemeClr val="tx1"/>
              </a:solidFill>
            </a:rPr>
            <a:t> de fila: </a:t>
          </a:r>
          <a:r>
            <a:rPr lang="en-ZA" sz="2400" kern="1200" dirty="0" err="1">
              <a:solidFill>
                <a:schemeClr val="tx1"/>
              </a:solidFill>
            </a:rPr>
            <a:t>Generado</a:t>
          </a:r>
          <a:r>
            <a:rPr lang="en-ZA" sz="2400" kern="1200" dirty="0">
              <a:solidFill>
                <a:schemeClr val="tx1"/>
              </a:solidFill>
            </a:rPr>
            <a:t> por </a:t>
          </a:r>
          <a:r>
            <a:rPr lang="en-ZA" sz="2400" kern="1200" dirty="0" err="1">
              <a:solidFill>
                <a:schemeClr val="tx1"/>
              </a:solidFill>
            </a:rPr>
            <a:t>iteradores</a:t>
          </a:r>
          <a:r>
            <a:rPr lang="en-ZA" sz="2400" kern="1200" dirty="0">
              <a:solidFill>
                <a:schemeClr val="tx1"/>
              </a:solidFill>
            </a:rPr>
            <a:t> o </a:t>
          </a:r>
          <a:r>
            <a:rPr lang="en-ZA" sz="2400" kern="1200" dirty="0" err="1">
              <a:solidFill>
                <a:schemeClr val="tx1"/>
              </a:solidFill>
            </a:rPr>
            <a:t>columnas</a:t>
          </a:r>
          <a:r>
            <a:rPr lang="en-ZA" sz="2400" kern="1200" dirty="0">
              <a:solidFill>
                <a:schemeClr val="tx1"/>
              </a:solidFill>
            </a:rPr>
            <a:t> </a:t>
          </a:r>
          <a:r>
            <a:rPr lang="en-ZA" sz="2400" kern="1200" dirty="0" err="1">
              <a:solidFill>
                <a:schemeClr val="tx1"/>
              </a:solidFill>
            </a:rPr>
            <a:t>calculadas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 err="1">
              <a:solidFill>
                <a:schemeClr val="tx1"/>
              </a:solidFill>
            </a:rPr>
            <a:t>Contexto</a:t>
          </a:r>
          <a:r>
            <a:rPr lang="en-ZA" sz="2400" kern="1200" dirty="0">
              <a:solidFill>
                <a:schemeClr val="tx1"/>
              </a:solidFill>
            </a:rPr>
            <a:t> de </a:t>
          </a:r>
          <a:r>
            <a:rPr lang="en-ZA" sz="2400" kern="1200" dirty="0" err="1">
              <a:solidFill>
                <a:schemeClr val="tx1"/>
              </a:solidFill>
            </a:rPr>
            <a:t>filtro</a:t>
          </a:r>
          <a:r>
            <a:rPr lang="en-ZA" sz="2400" kern="1200" dirty="0">
              <a:solidFill>
                <a:schemeClr val="tx1"/>
              </a:solidFill>
            </a:rPr>
            <a:t>, </a:t>
          </a:r>
          <a:r>
            <a:rPr lang="en-ZA" sz="2400" kern="1200" dirty="0" err="1">
              <a:solidFill>
                <a:schemeClr val="tx1"/>
              </a:solidFill>
            </a:rPr>
            <a:t>generado</a:t>
          </a:r>
          <a:r>
            <a:rPr lang="en-ZA" sz="2400" kern="1200" dirty="0">
              <a:solidFill>
                <a:schemeClr val="tx1"/>
              </a:solidFill>
            </a:rPr>
            <a:t> por </a:t>
          </a:r>
          <a:r>
            <a:rPr lang="en-ZA" sz="2400" kern="1200" dirty="0" err="1">
              <a:solidFill>
                <a:schemeClr val="tx1"/>
              </a:solidFill>
            </a:rPr>
            <a:t>segmentadores</a:t>
          </a:r>
          <a:r>
            <a:rPr lang="en-ZA" sz="2400" kern="1200" dirty="0">
              <a:solidFill>
                <a:schemeClr val="tx1"/>
              </a:solidFill>
            </a:rPr>
            <a:t>, </a:t>
          </a:r>
          <a:r>
            <a:rPr lang="en-ZA" sz="2400" kern="1200" dirty="0" err="1">
              <a:solidFill>
                <a:schemeClr val="tx1"/>
              </a:solidFill>
            </a:rPr>
            <a:t>tablas</a:t>
          </a:r>
          <a:r>
            <a:rPr lang="en-ZA" sz="2400" kern="1200" dirty="0">
              <a:solidFill>
                <a:schemeClr val="tx1"/>
              </a:solidFill>
            </a:rPr>
            <a:t> o </a:t>
          </a:r>
          <a:r>
            <a:rPr lang="en-ZA" sz="2400" kern="1200" dirty="0" err="1">
              <a:solidFill>
                <a:schemeClr val="tx1"/>
              </a:solidFill>
            </a:rPr>
            <a:t>visuales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877337" y="2912175"/>
        <a:ext cx="3067065" cy="162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Se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puede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hacer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con una sola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tabla</a:t>
          </a:r>
          <a:endParaRPr lang="en-US" sz="1800" b="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sp:txBody>
      <dsp:txXfrm>
        <a:off x="37327" y="37327"/>
        <a:ext cx="4643276" cy="1199791"/>
      </dsp:txXfrm>
    </dsp:sp>
    <dsp:sp modelId="{EED074AE-B836-492D-BB54-47FA9AC9FAAE}">
      <dsp:nvSpPr>
        <dsp:cNvPr id="0" name=""/>
        <dsp:cNvSpPr/>
      </dsp:nvSpPr>
      <dsp:spPr>
        <a:xfrm>
          <a:off x="1051855" y="1557655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…Pero no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va</a:t>
          </a: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 a ser nada </a:t>
          </a:r>
          <a:r>
            <a:rPr lang="en-US" sz="1800" b="0" kern="1200" dirty="0" err="1">
              <a:solidFill>
                <a:schemeClr val="lt1"/>
              </a:solidFill>
              <a:latin typeface="+mn-lt"/>
              <a:ea typeface="+mn-ea"/>
              <a:cs typeface="+mn-cs"/>
            </a:rPr>
            <a:t>fácil</a:t>
          </a:r>
          <a:endParaRPr lang="en-US" sz="1800" b="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sp:txBody>
      <dsp:txXfrm>
        <a:off x="1089182" y="1594982"/>
        <a:ext cx="4005615" cy="1199791"/>
      </dsp:txXfrm>
    </dsp:sp>
    <dsp:sp modelId="{7ED922AF-24FA-4E63-9C58-F25013DF390E}">
      <dsp:nvSpPr>
        <dsp:cNvPr id="0" name=""/>
        <dsp:cNvSpPr/>
      </dsp:nvSpPr>
      <dsp:spPr>
        <a:xfrm rot="5400000">
          <a:off x="3802908" y="1277717"/>
          <a:ext cx="383312" cy="38331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</dsp:txBody>
      <dsp:txXfrm>
        <a:off x="3850822" y="1229803"/>
        <a:ext cx="287484" cy="383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56BA9-4630-41C4-A2E4-02A65FFC6BF9}">
      <dsp:nvSpPr>
        <dsp:cNvPr id="0" name=""/>
        <dsp:cNvSpPr/>
      </dsp:nvSpPr>
      <dsp:spPr>
        <a:xfrm>
          <a:off x="1297800" y="0"/>
          <a:ext cx="7920000" cy="4138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Quiero</a:t>
          </a:r>
          <a:r>
            <a:rPr lang="en-US" sz="6500" kern="1200" dirty="0"/>
            <a:t> </a:t>
          </a:r>
          <a:r>
            <a:rPr lang="en-US" sz="6500" kern="1200" dirty="0" err="1"/>
            <a:t>calcular</a:t>
          </a:r>
          <a:r>
            <a:rPr lang="en-US" sz="6500" kern="1200" dirty="0"/>
            <a:t> el </a:t>
          </a:r>
          <a:r>
            <a:rPr lang="en-US" sz="6500" kern="1200" dirty="0" err="1"/>
            <a:t>porcentaje</a:t>
          </a:r>
          <a:r>
            <a:rPr lang="en-US" sz="6500" kern="1200" dirty="0"/>
            <a:t> de las </a:t>
          </a:r>
          <a:r>
            <a:rPr lang="en-US" sz="6500" kern="1200" dirty="0" err="1"/>
            <a:t>ventas</a:t>
          </a:r>
          <a:r>
            <a:rPr lang="en-US" sz="6500" kern="1200" dirty="0"/>
            <a:t> de </a:t>
          </a:r>
          <a:r>
            <a:rPr lang="en-US" sz="6500" kern="1200" dirty="0" err="1"/>
            <a:t>este</a:t>
          </a:r>
          <a:r>
            <a:rPr lang="en-US" sz="6500" kern="1200" dirty="0"/>
            <a:t> </a:t>
          </a:r>
          <a:r>
            <a:rPr lang="en-US" sz="6500" kern="1200" dirty="0" err="1"/>
            <a:t>mes</a:t>
          </a:r>
          <a:r>
            <a:rPr lang="en-US" sz="6500" kern="1200" dirty="0"/>
            <a:t> con las </a:t>
          </a:r>
          <a:r>
            <a:rPr lang="en-US" sz="6500" kern="1200" dirty="0" err="1"/>
            <a:t>ventas</a:t>
          </a:r>
          <a:r>
            <a:rPr lang="en-US" sz="6500" kern="1200" dirty="0"/>
            <a:t> de </a:t>
          </a:r>
          <a:r>
            <a:rPr lang="en-US" sz="6500" kern="1200" dirty="0" err="1"/>
            <a:t>todo</a:t>
          </a:r>
          <a:r>
            <a:rPr lang="en-US" sz="6500" kern="1200" dirty="0"/>
            <a:t> el </a:t>
          </a:r>
          <a:r>
            <a:rPr lang="en-US" sz="6500" kern="1200" dirty="0" err="1"/>
            <a:t>año</a:t>
          </a:r>
          <a:endParaRPr lang="en-US" sz="6500" kern="1200" dirty="0"/>
        </a:p>
      </dsp:txBody>
      <dsp:txXfrm>
        <a:off x="1297800" y="0"/>
        <a:ext cx="7920000" cy="41386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56BA9-4630-41C4-A2E4-02A65FFC6BF9}">
      <dsp:nvSpPr>
        <dsp:cNvPr id="0" name=""/>
        <dsp:cNvSpPr/>
      </dsp:nvSpPr>
      <dsp:spPr>
        <a:xfrm>
          <a:off x="2962800" y="0"/>
          <a:ext cx="4590000" cy="4138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Quiero</a:t>
          </a:r>
          <a:r>
            <a:rPr lang="en-US" sz="6500" kern="1200" dirty="0"/>
            <a:t> </a:t>
          </a:r>
          <a:r>
            <a:rPr lang="en-US" sz="6500" kern="1200" dirty="0" err="1"/>
            <a:t>hacer</a:t>
          </a:r>
          <a:r>
            <a:rPr lang="en-US" sz="6500" kern="1200" dirty="0"/>
            <a:t> un </a:t>
          </a:r>
          <a:r>
            <a:rPr lang="en-US" sz="6500" kern="1200" dirty="0" err="1"/>
            <a:t>monton</a:t>
          </a:r>
          <a:r>
            <a:rPr lang="en-US" sz="6500" kern="1200" dirty="0"/>
            <a:t> de </a:t>
          </a:r>
          <a:r>
            <a:rPr lang="en-US" sz="6500" kern="1200" dirty="0" err="1"/>
            <a:t>cálculos</a:t>
          </a:r>
          <a:r>
            <a:rPr lang="en-US" sz="6500" kern="1200" dirty="0"/>
            <a:t> de </a:t>
          </a:r>
          <a:r>
            <a:rPr lang="en-US" sz="6500" kern="1200" dirty="0" err="1"/>
            <a:t>tiempo</a:t>
          </a:r>
          <a:endParaRPr lang="en-US" sz="6500" kern="1200" dirty="0"/>
        </a:p>
      </dsp:txBody>
      <dsp:txXfrm>
        <a:off x="2962800" y="0"/>
        <a:ext cx="4590000" cy="4138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7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5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5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7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www.portalsql.es/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Calculos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… con DAX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Miguel Egea Gómez</a:t>
            </a:r>
          </a:p>
          <a:p>
            <a:r>
              <a:rPr lang="en-US" dirty="0"/>
              <a:t>11 de Junio de 2021</a:t>
            </a:r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0FC99-533B-4F03-A982-7A25B72011CA}"/>
              </a:ext>
            </a:extLst>
          </p:cNvPr>
          <p:cNvSpPr/>
          <p:nvPr/>
        </p:nvSpPr>
        <p:spPr>
          <a:xfrm>
            <a:off x="1942524" y="886865"/>
            <a:ext cx="751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 es el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filtro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C61DF-6B26-4C20-8447-4C360470C102}"/>
              </a:ext>
            </a:extLst>
          </p:cNvPr>
          <p:cNvSpPr/>
          <p:nvPr/>
        </p:nvSpPr>
        <p:spPr>
          <a:xfrm>
            <a:off x="5701726" y="4301184"/>
            <a:ext cx="48928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Gen= F</a:t>
            </a:r>
          </a:p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Totalchildren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=3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B1DD8-8290-418B-A3EE-0E3231AB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84" y="1810195"/>
            <a:ext cx="5522036" cy="37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6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 Relaciones </a:t>
            </a:r>
            <a:r>
              <a:rPr lang="en-US" dirty="0" err="1"/>
              <a:t>simplifican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DAX</a:t>
            </a:r>
          </a:p>
        </p:txBody>
      </p:sp>
      <p:graphicFrame>
        <p:nvGraphicFramePr>
          <p:cNvPr id="3" name="Content Placeholder 2" descr="SmartArt Placeholder - Compare">
            <a:extLst>
              <a:ext uri="{FF2B5EF4-FFF2-40B4-BE49-F238E27FC236}">
                <a16:creationId xmlns:a16="http://schemas.microsoft.com/office/drawing/2014/main" id="{B954D2EA-CA80-4724-90F0-8758526C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053903"/>
              </p:ext>
            </p:extLst>
          </p:nvPr>
        </p:nvGraphicFramePr>
        <p:xfrm>
          <a:off x="2589815" y="2489200"/>
          <a:ext cx="7012370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7FC80-34DA-4E3A-A38A-2871DC43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9576AF-B782-427F-8568-14B69CAE0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93765"/>
              </p:ext>
            </p:extLst>
          </p:nvPr>
        </p:nvGraphicFramePr>
        <p:xfrm>
          <a:off x="838200" y="1825625"/>
          <a:ext cx="10515600" cy="413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29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29E7-0581-47E5-8E98-F9CEE9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de dos </a:t>
            </a:r>
            <a:r>
              <a:rPr lang="en-US" dirty="0" err="1"/>
              <a:t>formas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D8C6-B00B-47D4-9F31-1F629748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 1:-  </a:t>
            </a:r>
            <a:r>
              <a:rPr lang="en-US" dirty="0" err="1"/>
              <a:t>Voy</a:t>
            </a:r>
            <a:r>
              <a:rPr lang="en-US" dirty="0"/>
              <a:t> a </a:t>
            </a:r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y </a:t>
            </a:r>
            <a:r>
              <a:rPr lang="en-US" dirty="0" err="1"/>
              <a:t>voy</a:t>
            </a:r>
            <a:r>
              <a:rPr lang="en-US" dirty="0"/>
              <a:t> a </a:t>
            </a:r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las </a:t>
            </a:r>
            <a:r>
              <a:rPr lang="en-US" dirty="0" err="1"/>
              <a:t>ventas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año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una </a:t>
            </a:r>
            <a:r>
              <a:rPr lang="en-US" dirty="0" err="1"/>
              <a:t>métrica</a:t>
            </a:r>
            <a:r>
              <a:rPr lang="en-US" dirty="0"/>
              <a:t> y </a:t>
            </a:r>
            <a:r>
              <a:rPr lang="en-US" dirty="0" err="1"/>
              <a:t>hago</a:t>
            </a:r>
            <a:r>
              <a:rPr lang="en-US" dirty="0"/>
              <a:t> la division</a:t>
            </a:r>
          </a:p>
          <a:p>
            <a:r>
              <a:rPr lang="en-US" dirty="0"/>
              <a:t>Forma 2:- </a:t>
            </a:r>
            <a:r>
              <a:rPr lang="en-US" dirty="0" err="1"/>
              <a:t>Rompo</a:t>
            </a:r>
            <a:r>
              <a:rPr lang="en-US" dirty="0"/>
              <a:t> el </a:t>
            </a:r>
            <a:r>
              <a:rPr lang="en-US" dirty="0" err="1"/>
              <a:t>contexto</a:t>
            </a:r>
            <a:r>
              <a:rPr lang="en-US" dirty="0"/>
              <a:t> de </a:t>
            </a:r>
            <a:r>
              <a:rPr lang="en-US" dirty="0" err="1"/>
              <a:t>filtro</a:t>
            </a:r>
            <a:r>
              <a:rPr lang="en-US" dirty="0"/>
              <a:t> actual (el </a:t>
            </a:r>
            <a:r>
              <a:rPr lang="en-US" dirty="0" err="1"/>
              <a:t>mes</a:t>
            </a:r>
            <a:r>
              <a:rPr lang="en-US" dirty="0"/>
              <a:t> actual) y </a:t>
            </a:r>
            <a:r>
              <a:rPr lang="en-US" dirty="0" err="1"/>
              <a:t>filtro</a:t>
            </a:r>
            <a:r>
              <a:rPr lang="en-US" dirty="0"/>
              <a:t> el </a:t>
            </a:r>
            <a:r>
              <a:rPr lang="en-US" dirty="0" err="1"/>
              <a:t>año</a:t>
            </a:r>
            <a:r>
              <a:rPr lang="en-US" dirty="0"/>
              <a:t> actual</a:t>
            </a:r>
          </a:p>
        </p:txBody>
      </p:sp>
    </p:spTree>
    <p:extLst>
      <p:ext uri="{BB962C8B-B14F-4D97-AF65-F5344CB8AC3E}">
        <p14:creationId xmlns:p14="http://schemas.microsoft.com/office/powerpoint/2010/main" val="183024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7FC80-34DA-4E3A-A38A-2871DC43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9576AF-B782-427F-8568-14B69CAE0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4522"/>
              </p:ext>
            </p:extLst>
          </p:nvPr>
        </p:nvGraphicFramePr>
        <p:xfrm>
          <a:off x="838200" y="1825625"/>
          <a:ext cx="10515600" cy="413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6094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29E7-0581-47E5-8E98-F9CEE9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de dos </a:t>
            </a:r>
            <a:r>
              <a:rPr lang="en-US" dirty="0" err="1"/>
              <a:t>formas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D8C6-B00B-47D4-9F31-1F629748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 1:-  </a:t>
            </a:r>
            <a:r>
              <a:rPr lang="en-US" dirty="0" err="1"/>
              <a:t>Voy</a:t>
            </a:r>
            <a:r>
              <a:rPr lang="en-US" dirty="0"/>
              <a:t> a </a:t>
            </a:r>
            <a:r>
              <a:rPr lang="en-US" dirty="0" err="1"/>
              <a:t>crear</a:t>
            </a:r>
            <a:r>
              <a:rPr lang="en-US" dirty="0"/>
              <a:t>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y </a:t>
            </a:r>
            <a:r>
              <a:rPr lang="en-US" dirty="0" err="1"/>
              <a:t>voy</a:t>
            </a:r>
            <a:r>
              <a:rPr lang="en-US" dirty="0"/>
              <a:t> a </a:t>
            </a:r>
            <a:r>
              <a:rPr lang="en-US" dirty="0" err="1"/>
              <a:t>asociar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las </a:t>
            </a:r>
            <a:r>
              <a:rPr lang="en-US" dirty="0" err="1"/>
              <a:t>ventas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año</a:t>
            </a:r>
            <a:r>
              <a:rPr lang="en-US" dirty="0"/>
              <a:t>, </a:t>
            </a:r>
            <a:r>
              <a:rPr lang="en-US" dirty="0" err="1"/>
              <a:t>luego</a:t>
            </a: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una </a:t>
            </a:r>
            <a:r>
              <a:rPr lang="en-US" dirty="0" err="1"/>
              <a:t>métrica</a:t>
            </a:r>
            <a:r>
              <a:rPr lang="en-US" dirty="0"/>
              <a:t> y </a:t>
            </a:r>
            <a:r>
              <a:rPr lang="en-US" dirty="0" err="1"/>
              <a:t>hago</a:t>
            </a:r>
            <a:r>
              <a:rPr lang="en-US" dirty="0"/>
              <a:t> la division</a:t>
            </a:r>
          </a:p>
          <a:p>
            <a:r>
              <a:rPr lang="en-US" dirty="0"/>
              <a:t>Forma 2:- </a:t>
            </a:r>
            <a:r>
              <a:rPr lang="en-US" dirty="0" err="1"/>
              <a:t>Rompo</a:t>
            </a:r>
            <a:r>
              <a:rPr lang="en-US" dirty="0"/>
              <a:t> el </a:t>
            </a:r>
            <a:r>
              <a:rPr lang="en-US" dirty="0" err="1"/>
              <a:t>contexto</a:t>
            </a:r>
            <a:r>
              <a:rPr lang="en-US" dirty="0"/>
              <a:t> de </a:t>
            </a:r>
            <a:r>
              <a:rPr lang="en-US" dirty="0" err="1"/>
              <a:t>filtro</a:t>
            </a:r>
            <a:r>
              <a:rPr lang="en-US" dirty="0"/>
              <a:t> actual (el </a:t>
            </a:r>
            <a:r>
              <a:rPr lang="en-US" dirty="0" err="1"/>
              <a:t>mes</a:t>
            </a:r>
            <a:r>
              <a:rPr lang="en-US" dirty="0"/>
              <a:t> actual) y </a:t>
            </a:r>
            <a:r>
              <a:rPr lang="en-US" dirty="0" err="1"/>
              <a:t>filtro</a:t>
            </a:r>
            <a:r>
              <a:rPr lang="en-US" dirty="0"/>
              <a:t> el </a:t>
            </a:r>
            <a:r>
              <a:rPr lang="en-US" dirty="0" err="1"/>
              <a:t>año</a:t>
            </a:r>
            <a:r>
              <a:rPr lang="en-US" dirty="0"/>
              <a:t> actual</a:t>
            </a:r>
          </a:p>
        </p:txBody>
      </p:sp>
    </p:spTree>
    <p:extLst>
      <p:ext uri="{BB962C8B-B14F-4D97-AF65-F5344CB8AC3E}">
        <p14:creationId xmlns:p14="http://schemas.microsoft.com/office/powerpoint/2010/main" val="205169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29E7-0581-47E5-8E98-F9CEE9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Sabiendo</a:t>
            </a:r>
            <a:r>
              <a:rPr lang="en-US" dirty="0"/>
              <a:t> lo de los </a:t>
            </a:r>
            <a:r>
              <a:rPr lang="en-US" dirty="0" err="1"/>
              <a:t>contextos</a:t>
            </a:r>
            <a:r>
              <a:rPr lang="en-US" dirty="0"/>
              <a:t> .. No es tan </a:t>
            </a:r>
            <a:r>
              <a:rPr lang="en-US" dirty="0" err="1"/>
              <a:t>dificil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D8C6-B00B-47D4-9F31-1F629748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periodo</a:t>
            </a:r>
            <a:r>
              <a:rPr lang="en-US" dirty="0"/>
              <a:t> del </a:t>
            </a:r>
            <a:r>
              <a:rPr lang="en-US" dirty="0" err="1"/>
              <a:t>año</a:t>
            </a:r>
            <a:r>
              <a:rPr lang="en-US" dirty="0"/>
              <a:t> anterior</a:t>
            </a:r>
          </a:p>
          <a:p>
            <a:r>
              <a:rPr lang="en-US" dirty="0" err="1"/>
              <a:t>Acumulado</a:t>
            </a:r>
            <a:r>
              <a:rPr lang="en-US" dirty="0"/>
              <a:t> annual</a:t>
            </a:r>
          </a:p>
          <a:p>
            <a:r>
              <a:rPr lang="en-US" dirty="0" err="1"/>
              <a:t>Acumulado</a:t>
            </a:r>
            <a:r>
              <a:rPr lang="en-US" dirty="0"/>
              <a:t> </a:t>
            </a:r>
            <a:r>
              <a:rPr lang="en-US" dirty="0" err="1"/>
              <a:t>mensual</a:t>
            </a:r>
            <a:endParaRPr lang="en-US" dirty="0"/>
          </a:p>
          <a:p>
            <a:r>
              <a:rPr lang="en-US" dirty="0" err="1"/>
              <a:t>Crecimiento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5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8842-1E1A-4657-948E-08F2AD9A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dax</a:t>
            </a:r>
            <a:r>
              <a:rPr lang="en-US" dirty="0"/>
              <a:t> para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maldades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B42D2-40B2-45FC-923A-34961797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93" y="1690688"/>
            <a:ext cx="7055142" cy="4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2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1566-D35C-4338-904C-A8705BE4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1116871"/>
            <a:ext cx="3168000" cy="23876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D967-DF54-47BC-AF75-0AAC031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3771900"/>
            <a:ext cx="3168000" cy="2161761"/>
          </a:xfrm>
        </p:spPr>
        <p:txBody>
          <a:bodyPr>
            <a:normAutofit/>
          </a:bodyPr>
          <a:lstStyle/>
          <a:p>
            <a:r>
              <a:rPr lang="en-US" dirty="0" err="1"/>
              <a:t>Tomarselo</a:t>
            </a:r>
            <a:r>
              <a:rPr lang="en-US" dirty="0"/>
              <a:t> con </a:t>
            </a:r>
            <a:r>
              <a:rPr lang="en-US" dirty="0" err="1"/>
              <a:t>calma</a:t>
            </a:r>
            <a:endParaRPr lang="en-US" dirty="0"/>
          </a:p>
          <a:p>
            <a:r>
              <a:rPr lang="en-US" dirty="0"/>
              <a:t>Leer The definitive guide to DAX, de Russo y Ferrari….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veces</a:t>
            </a:r>
            <a:endParaRPr lang="en-US" dirty="0"/>
          </a:p>
          <a:p>
            <a:r>
              <a:rPr lang="en-US" dirty="0" err="1"/>
              <a:t>Leerlo</a:t>
            </a:r>
            <a:r>
              <a:rPr lang="en-US" dirty="0"/>
              <a:t> de nuevo</a:t>
            </a:r>
          </a:p>
          <a:p>
            <a:r>
              <a:rPr lang="en-US" dirty="0" err="1"/>
              <a:t>Practicar</a:t>
            </a:r>
            <a:r>
              <a:rPr lang="en-US" dirty="0"/>
              <a:t> </a:t>
            </a:r>
            <a:r>
              <a:rPr lang="en-US" dirty="0" err="1"/>
              <a:t>practicar</a:t>
            </a:r>
            <a:r>
              <a:rPr lang="en-US" dirty="0"/>
              <a:t> </a:t>
            </a:r>
            <a:r>
              <a:rPr lang="en-US" dirty="0" err="1"/>
              <a:t>practicar</a:t>
            </a:r>
            <a:endParaRPr lang="en-US" dirty="0"/>
          </a:p>
        </p:txBody>
      </p:sp>
      <p:pic>
        <p:nvPicPr>
          <p:cNvPr id="8" name="Picture Placeholder 7" descr="Inside of a shell">
            <a:extLst>
              <a:ext uri="{FF2B5EF4-FFF2-40B4-BE49-F238E27FC236}">
                <a16:creationId xmlns:a16="http://schemas.microsoft.com/office/drawing/2014/main" id="{D8FE157F-2A15-4EB8-81A7-C957105F36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36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2" descr="Resultado de imagen de email">
            <a:extLst>
              <a:ext uri="{FF2B5EF4-FFF2-40B4-BE49-F238E27FC236}">
                <a16:creationId xmlns:a16="http://schemas.microsoft.com/office/drawing/2014/main" id="{D5AD1493-8A93-4FD3-9846-476FDD51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44" y="2453081"/>
            <a:ext cx="412219" cy="4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11">
            <a:extLst>
              <a:ext uri="{FF2B5EF4-FFF2-40B4-BE49-F238E27FC236}">
                <a16:creationId xmlns:a16="http://schemas.microsoft.com/office/drawing/2014/main" id="{18E8B1E5-709C-4833-B2C1-9FA8BF3A90E7}"/>
              </a:ext>
            </a:extLst>
          </p:cNvPr>
          <p:cNvSpPr/>
          <p:nvPr/>
        </p:nvSpPr>
        <p:spPr>
          <a:xfrm>
            <a:off x="5545134" y="2391995"/>
            <a:ext cx="2428357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</a:rPr>
              <a:t>megea@vernegroup.com</a:t>
            </a:r>
          </a:p>
        </p:txBody>
      </p:sp>
      <p:pic>
        <p:nvPicPr>
          <p:cNvPr id="6" name="Picture 2" descr="Resultado de imagen de linkedin icon">
            <a:extLst>
              <a:ext uri="{FF2B5EF4-FFF2-40B4-BE49-F238E27FC236}">
                <a16:creationId xmlns:a16="http://schemas.microsoft.com/office/drawing/2014/main" id="{695F1D36-59A4-4D2D-8613-E58F9FD58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44" y="2933995"/>
            <a:ext cx="394123" cy="3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3">
            <a:extLst>
              <a:ext uri="{FF2B5EF4-FFF2-40B4-BE49-F238E27FC236}">
                <a16:creationId xmlns:a16="http://schemas.microsoft.com/office/drawing/2014/main" id="{53776457-6633-429D-BA3A-7BFC2B71462D}"/>
              </a:ext>
            </a:extLst>
          </p:cNvPr>
          <p:cNvSpPr/>
          <p:nvPr/>
        </p:nvSpPr>
        <p:spPr>
          <a:xfrm>
            <a:off x="5545134" y="2903763"/>
            <a:ext cx="364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https://www.linkedin.com/in/megea/</a:t>
            </a:r>
          </a:p>
        </p:txBody>
      </p:sp>
      <p:pic>
        <p:nvPicPr>
          <p:cNvPr id="8" name="Picture 4" descr="Resultado de imagen de twitter icon">
            <a:extLst>
              <a:ext uri="{FF2B5EF4-FFF2-40B4-BE49-F238E27FC236}">
                <a16:creationId xmlns:a16="http://schemas.microsoft.com/office/drawing/2014/main" id="{454BB2C2-CE94-4F03-ADCA-4978F9A9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39" y="3365342"/>
            <a:ext cx="394124" cy="3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15">
            <a:extLst>
              <a:ext uri="{FF2B5EF4-FFF2-40B4-BE49-F238E27FC236}">
                <a16:creationId xmlns:a16="http://schemas.microsoft.com/office/drawing/2014/main" id="{761CD532-CCDE-4266-B82B-3CAC5A8934CE}"/>
              </a:ext>
            </a:extLst>
          </p:cNvPr>
          <p:cNvSpPr/>
          <p:nvPr/>
        </p:nvSpPr>
        <p:spPr>
          <a:xfrm>
            <a:off x="5545134" y="3393695"/>
            <a:ext cx="1385572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miguelegea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F00B6018-BE64-4DBB-9870-3CA933720584}"/>
              </a:ext>
            </a:extLst>
          </p:cNvPr>
          <p:cNvSpPr txBox="1"/>
          <p:nvPr/>
        </p:nvSpPr>
        <p:spPr>
          <a:xfrm>
            <a:off x="5545134" y="3826929"/>
            <a:ext cx="552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HTTPS://www.youtube.com/c/MiguelEgea</a:t>
            </a:r>
          </a:p>
        </p:txBody>
      </p:sp>
      <p:pic>
        <p:nvPicPr>
          <p:cNvPr id="12" name="Picture 2" descr="Youtube Logo Png Images Free Download By Freepnglogoscom - Transparent  Background Youtube Logo - free transparent png images - pngaaa.com">
            <a:extLst>
              <a:ext uri="{FF2B5EF4-FFF2-40B4-BE49-F238E27FC236}">
                <a16:creationId xmlns:a16="http://schemas.microsoft.com/office/drawing/2014/main" id="{7DF14328-3D86-4559-9A85-15B6D2DB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39" y="3886081"/>
            <a:ext cx="394124" cy="34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E87EE-00E2-4C80-8EC1-548B68AB0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721" y="853601"/>
            <a:ext cx="2046986" cy="26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8267242"/>
              </p:ext>
            </p:extLst>
          </p:nvPr>
        </p:nvGraphicFramePr>
        <p:xfrm>
          <a:off x="976745" y="2618080"/>
          <a:ext cx="10238510" cy="2605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E75E-855B-4072-A692-9E0F1841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Miguel Egea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CB90-4661-43C5-878C-28211940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Ingeniero</a:t>
            </a:r>
            <a:r>
              <a:rPr lang="en-US" dirty="0"/>
              <a:t> </a:t>
            </a:r>
            <a:r>
              <a:rPr lang="en-US" dirty="0" err="1"/>
              <a:t>técnico</a:t>
            </a:r>
            <a:r>
              <a:rPr lang="en-US" dirty="0"/>
              <a:t>  por la Universidad de Albacete</a:t>
            </a:r>
          </a:p>
          <a:p>
            <a:r>
              <a:rPr lang="en-US" dirty="0"/>
              <a:t>Master </a:t>
            </a:r>
            <a:r>
              <a:rPr lang="en-US" dirty="0" err="1"/>
              <a:t>en</a:t>
            </a:r>
            <a:r>
              <a:rPr lang="en-US" dirty="0"/>
              <a:t> Big Data y Analytics por las </a:t>
            </a:r>
            <a:r>
              <a:rPr lang="en-US" dirty="0" err="1"/>
              <a:t>universidades</a:t>
            </a:r>
            <a:r>
              <a:rPr lang="en-US" dirty="0"/>
              <a:t> de Santiago de Compostela y Murcia</a:t>
            </a:r>
          </a:p>
          <a:p>
            <a:r>
              <a:rPr lang="en-US" dirty="0"/>
              <a:t>Ex-Microsoft MVP</a:t>
            </a:r>
          </a:p>
          <a:p>
            <a:r>
              <a:rPr lang="en-US" dirty="0"/>
              <a:t>Co-</a:t>
            </a:r>
            <a:r>
              <a:rPr lang="en-US" dirty="0" err="1"/>
              <a:t>administrador</a:t>
            </a:r>
            <a:r>
              <a:rPr lang="en-US" dirty="0"/>
              <a:t> del </a:t>
            </a:r>
            <a:r>
              <a:rPr lang="en-US" dirty="0" err="1"/>
              <a:t>powerbiespanol</a:t>
            </a:r>
            <a:r>
              <a:rPr lang="en-US" dirty="0"/>
              <a:t> telegram user group</a:t>
            </a:r>
          </a:p>
          <a:p>
            <a:endParaRPr lang="en-US" dirty="0"/>
          </a:p>
        </p:txBody>
      </p:sp>
      <p:pic>
        <p:nvPicPr>
          <p:cNvPr id="1026" name="Picture 2" descr="Miguel Egea Gómez - Speaker Profile @ Sessionize.com">
            <a:extLst>
              <a:ext uri="{FF2B5EF4-FFF2-40B4-BE49-F238E27FC236}">
                <a16:creationId xmlns:a16="http://schemas.microsoft.com/office/drawing/2014/main" id="{22F2535D-6E8A-44E9-AFA2-18B09BBA21A8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2" b="14112"/>
          <a:stretch>
            <a:fillRect/>
          </a:stretch>
        </p:blipFill>
        <p:spPr bwMode="auto">
          <a:xfrm>
            <a:off x="720000" y="720000"/>
            <a:ext cx="3555320" cy="25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674D168-C6B3-4484-AE0E-4F4B264131A4}"/>
              </a:ext>
            </a:extLst>
          </p:cNvPr>
          <p:cNvSpPr txBox="1">
            <a:spLocks/>
          </p:cNvSpPr>
          <p:nvPr/>
        </p:nvSpPr>
        <p:spPr>
          <a:xfrm>
            <a:off x="717550" y="1940409"/>
            <a:ext cx="6240599" cy="26107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2" descr="Resultado de imagen de email">
            <a:extLst>
              <a:ext uri="{FF2B5EF4-FFF2-40B4-BE49-F238E27FC236}">
                <a16:creationId xmlns:a16="http://schemas.microsoft.com/office/drawing/2014/main" id="{510B13F4-A339-46C7-ABFF-489A72EA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4" y="3739220"/>
            <a:ext cx="750206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1">
            <a:extLst>
              <a:ext uri="{FF2B5EF4-FFF2-40B4-BE49-F238E27FC236}">
                <a16:creationId xmlns:a16="http://schemas.microsoft.com/office/drawing/2014/main" id="{CDE4F152-B419-4755-9CCC-37807774245A}"/>
              </a:ext>
            </a:extLst>
          </p:cNvPr>
          <p:cNvSpPr/>
          <p:nvPr/>
        </p:nvSpPr>
        <p:spPr>
          <a:xfrm>
            <a:off x="1380670" y="3739220"/>
            <a:ext cx="2569742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megea@vernegroup.com</a:t>
            </a:r>
          </a:p>
        </p:txBody>
      </p:sp>
      <p:pic>
        <p:nvPicPr>
          <p:cNvPr id="11" name="Picture 2" descr="Resultado de imagen de linkedin icon">
            <a:extLst>
              <a:ext uri="{FF2B5EF4-FFF2-40B4-BE49-F238E27FC236}">
                <a16:creationId xmlns:a16="http://schemas.microsoft.com/office/drawing/2014/main" id="{D05DF261-1AB2-44CC-9A51-C162319D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" y="4276233"/>
            <a:ext cx="394123" cy="3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3">
            <a:extLst>
              <a:ext uri="{FF2B5EF4-FFF2-40B4-BE49-F238E27FC236}">
                <a16:creationId xmlns:a16="http://schemas.microsoft.com/office/drawing/2014/main" id="{50112E2C-798D-4689-BE63-4FD18A25430C}"/>
              </a:ext>
            </a:extLst>
          </p:cNvPr>
          <p:cNvSpPr/>
          <p:nvPr/>
        </p:nvSpPr>
        <p:spPr>
          <a:xfrm>
            <a:off x="1380670" y="4250988"/>
            <a:ext cx="379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https://www.linkedin.com/in/megea/</a:t>
            </a:r>
          </a:p>
        </p:txBody>
      </p:sp>
      <p:pic>
        <p:nvPicPr>
          <p:cNvPr id="13" name="Picture 4" descr="Resultado de imagen de twitter icon">
            <a:extLst>
              <a:ext uri="{FF2B5EF4-FFF2-40B4-BE49-F238E27FC236}">
                <a16:creationId xmlns:a16="http://schemas.microsoft.com/office/drawing/2014/main" id="{ADD860E6-1182-4410-B82E-3272B40F2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" y="4769295"/>
            <a:ext cx="394124" cy="3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5">
            <a:extLst>
              <a:ext uri="{FF2B5EF4-FFF2-40B4-BE49-F238E27FC236}">
                <a16:creationId xmlns:a16="http://schemas.microsoft.com/office/drawing/2014/main" id="{5D171A77-85D3-4AE3-AD82-6030402636DB}"/>
              </a:ext>
            </a:extLst>
          </p:cNvPr>
          <p:cNvSpPr/>
          <p:nvPr/>
        </p:nvSpPr>
        <p:spPr>
          <a:xfrm>
            <a:off x="1380670" y="4740920"/>
            <a:ext cx="1564852" cy="381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miguelegea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6" descr="Resultado de imagen de web">
            <a:extLst>
              <a:ext uri="{FF2B5EF4-FFF2-40B4-BE49-F238E27FC236}">
                <a16:creationId xmlns:a16="http://schemas.microsoft.com/office/drawing/2014/main" id="{A37D322F-C616-4EA4-A8D4-11851D5E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36" y="5264010"/>
            <a:ext cx="397022" cy="39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7">
            <a:extLst>
              <a:ext uri="{FF2B5EF4-FFF2-40B4-BE49-F238E27FC236}">
                <a16:creationId xmlns:a16="http://schemas.microsoft.com/office/drawing/2014/main" id="{ADC59F57-1DF7-4830-BF0F-3F9909003581}"/>
              </a:ext>
            </a:extLst>
          </p:cNvPr>
          <p:cNvSpPr txBox="1"/>
          <p:nvPr/>
        </p:nvSpPr>
        <p:spPr>
          <a:xfrm>
            <a:off x="1527797" y="5887219"/>
            <a:ext cx="552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HTTPS://www.youtube.com/c/MiguelEgea</a:t>
            </a:r>
          </a:p>
        </p:txBody>
      </p:sp>
      <p:pic>
        <p:nvPicPr>
          <p:cNvPr id="17" name="Imagen 13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C948B562-1408-4620-9399-23B2A64ED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90" y="720000"/>
            <a:ext cx="897333" cy="897333"/>
          </a:xfrm>
          <a:prstGeom prst="rect">
            <a:avLst/>
          </a:prstGeom>
        </p:spPr>
      </p:pic>
      <p:pic>
        <p:nvPicPr>
          <p:cNvPr id="18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5CC1F-BD32-463E-A54B-6183F20282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54" y="701725"/>
            <a:ext cx="893980" cy="893980"/>
          </a:xfrm>
          <a:prstGeom prst="rect">
            <a:avLst/>
          </a:prstGeom>
        </p:spPr>
      </p:pic>
      <p:pic>
        <p:nvPicPr>
          <p:cNvPr id="19" name="Picture 2" descr="Youtube Logo Png Images Free Download By Freepnglogoscom - Transparent  Background Youtube Logo - free transparent png images - pngaaa.com">
            <a:extLst>
              <a:ext uri="{FF2B5EF4-FFF2-40B4-BE49-F238E27FC236}">
                <a16:creationId xmlns:a16="http://schemas.microsoft.com/office/drawing/2014/main" id="{3D4809B0-DD68-4C96-B81D-860F5DFA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0" y="5941385"/>
            <a:ext cx="537240" cy="3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7">
            <a:extLst>
              <a:ext uri="{FF2B5EF4-FFF2-40B4-BE49-F238E27FC236}">
                <a16:creationId xmlns:a16="http://schemas.microsoft.com/office/drawing/2014/main" id="{3B02BD11-D9CE-483D-A7DF-BB31FEBA02D3}"/>
              </a:ext>
            </a:extLst>
          </p:cNvPr>
          <p:cNvSpPr txBox="1"/>
          <p:nvPr/>
        </p:nvSpPr>
        <p:spPr>
          <a:xfrm>
            <a:off x="1366585" y="5237452"/>
            <a:ext cx="402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www.portalsql.es</a:t>
            </a:r>
            <a:endParaRPr lang="es-ES" sz="2000" dirty="0"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FFE282-36DA-43E2-989C-C7F8D09836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54" y="2750994"/>
            <a:ext cx="2046986" cy="2653576"/>
          </a:xfrm>
          <a:prstGeom prst="rect">
            <a:avLst/>
          </a:prstGeom>
        </p:spPr>
      </p:pic>
      <p:pic>
        <p:nvPicPr>
          <p:cNvPr id="1028" name="Picture 4" descr="https://ci5.googleusercontent.com/proxy/B298SiFqP2gzfprstaEVfuWgk-f0mYuwiYmZLPlwUiLlj7KRCwW2Ur1pJngrxgwtkTzSP8oDt_kuGWQg7yD2usUBljFo_rieEU0QCnADO3-aC5Ahkk3z_ZaF3R2shfw5DUUviA=s0-d-e1-ft#https://images.credly.com/images/e578b1c9-fbd2-432f-9e67-3ac309dd6056/2014-01.png">
            <a:extLst>
              <a:ext uri="{FF2B5EF4-FFF2-40B4-BE49-F238E27FC236}">
                <a16:creationId xmlns:a16="http://schemas.microsoft.com/office/drawing/2014/main" id="{FD095B11-6004-414C-B998-CB814862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350" y="1684662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 461: Querying Microsoft SQL Server 2012/2014">
            <a:extLst>
              <a:ext uri="{FF2B5EF4-FFF2-40B4-BE49-F238E27FC236}">
                <a16:creationId xmlns:a16="http://schemas.microsoft.com/office/drawing/2014/main" id="{D45922F9-AA8D-4B70-A66C-75930213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01" y="1670168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i5.googleusercontent.com/proxy/N4iTzdlDBacgPbW35-IBAw22Vn0vzR-UkpxuSOyOmjbbajYqSZU4Djq3bDLD1vX9VySDV-_0fwDJk0jg7HG4Rb-TWGEXhsLuJqhfWoPj1J470EOSOtBJNKSNXE9XkWDzeo3cll0NTc8ecRd5fBz_ee2Bzc_ubmcxU3_lbFNuuj8sgQ=s0-d-e1-ft#https://images.credly.com/images/9239ed20-9327-42df-b92f-e3a52bbaed2c/MCSE_Data_Management_and_Analytics-01.png">
            <a:extLst>
              <a:ext uri="{FF2B5EF4-FFF2-40B4-BE49-F238E27FC236}">
                <a16:creationId xmlns:a16="http://schemas.microsoft.com/office/drawing/2014/main" id="{95AF7465-9BE7-437B-A251-C5188EDE1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41" y="773353"/>
            <a:ext cx="899572" cy="89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i6.googleusercontent.com/proxy/njyalFL7DDJct6ph4zhSowZXNOjscwZimQ0wzO9ZeOYXgzgCV7KaSq463MKNc_xX6XT3fuwg2VXa84imdVy7jMI14v7WRh7g8N-g6SEiSwkZMPlQdI4r2RLI-mecmPNT94nsm7vDY3w=s0-d-e1-ft#https://images.credly.com/images/9bfbdbef-9b11-45fa-8dcc-8b7f523ee788/Exam_467-01.png">
            <a:extLst>
              <a:ext uri="{FF2B5EF4-FFF2-40B4-BE49-F238E27FC236}">
                <a16:creationId xmlns:a16="http://schemas.microsoft.com/office/drawing/2014/main" id="{C3059EF8-715B-4EC6-8034-B0D9AE7B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28" y="1698844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¿Que Podemos </a:t>
            </a:r>
            <a:r>
              <a:rPr lang="en-US" dirty="0" err="1"/>
              <a:t>hacer</a:t>
            </a:r>
            <a:r>
              <a:rPr lang="en-US" dirty="0"/>
              <a:t> con DAX?</a:t>
            </a:r>
          </a:p>
        </p:txBody>
      </p:sp>
      <p:graphicFrame>
        <p:nvGraphicFramePr>
          <p:cNvPr id="6" name="Content Placeholder 2" descr="SmartArt Placeholder - 3 X Icons">
            <a:extLst>
              <a:ext uri="{FF2B5EF4-FFF2-40B4-BE49-F238E27FC236}">
                <a16:creationId xmlns:a16="http://schemas.microsoft.com/office/drawing/2014/main" id="{CBE3B36A-5EF5-4033-A999-B110E570F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641577"/>
              </p:ext>
            </p:extLst>
          </p:nvPr>
        </p:nvGraphicFramePr>
        <p:xfrm>
          <a:off x="1066800" y="2196936"/>
          <a:ext cx="10058400" cy="312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Radioactive sign">
            <a:extLst>
              <a:ext uri="{FF2B5EF4-FFF2-40B4-BE49-F238E27FC236}">
                <a16:creationId xmlns:a16="http://schemas.microsoft.com/office/drawing/2014/main" id="{3384F410-4B7B-4D73-8269-9F168F484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8134" y="1739735"/>
            <a:ext cx="1475065" cy="1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¿Que son los </a:t>
            </a:r>
            <a:r>
              <a:rPr lang="en-US" dirty="0" err="1"/>
              <a:t>contextos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DAX?</a:t>
            </a:r>
            <a:br>
              <a:rPr lang="en-US" dirty="0"/>
            </a:br>
            <a:r>
              <a:rPr lang="en-US" dirty="0"/>
              <a:t>Los </a:t>
            </a:r>
            <a:r>
              <a:rPr lang="en-US" dirty="0" err="1"/>
              <a:t>contextos</a:t>
            </a:r>
            <a:r>
              <a:rPr lang="en-US" dirty="0"/>
              <a:t> son la </a:t>
            </a:r>
            <a:r>
              <a:rPr lang="en-US" dirty="0" err="1"/>
              <a:t>raiz</a:t>
            </a:r>
            <a:r>
              <a:rPr lang="en-US" dirty="0"/>
              <a:t> de </a:t>
            </a:r>
            <a:r>
              <a:rPr lang="en-US" dirty="0" err="1"/>
              <a:t>todo</a:t>
            </a:r>
            <a:r>
              <a:rPr lang="en-US" dirty="0"/>
              <a:t> el mal de DAX…. Y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potencia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8" name="Picture Placeholder 7" descr="Person overlooking the horizon from the top of a mountain">
            <a:extLst>
              <a:ext uri="{FF2B5EF4-FFF2-40B4-BE49-F238E27FC236}">
                <a16:creationId xmlns:a16="http://schemas.microsoft.com/office/drawing/2014/main" id="{42F1E451-4432-414C-8016-DC76C94EF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324" b="9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Tenemos</a:t>
            </a:r>
            <a:r>
              <a:rPr lang="en-US" dirty="0"/>
              <a:t> dos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contextos</a:t>
            </a:r>
            <a:endParaRPr lang="en-US" dirty="0"/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451974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CFFC1B7-BA96-470D-BD8C-20CEC392B696}"/>
              </a:ext>
            </a:extLst>
          </p:cNvPr>
          <p:cNvSpPr/>
          <p:nvPr/>
        </p:nvSpPr>
        <p:spPr>
          <a:xfrm>
            <a:off x="856220" y="4192127"/>
            <a:ext cx="1061752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Podeis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oir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hablar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otro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</a:p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 shadow context…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pero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eso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otro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EA1E80-C16A-43B7-8CF8-26983473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11" y="2332917"/>
            <a:ext cx="9223482" cy="2996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0FC99-533B-4F03-A982-7A25B72011CA}"/>
              </a:ext>
            </a:extLst>
          </p:cNvPr>
          <p:cNvSpPr/>
          <p:nvPr/>
        </p:nvSpPr>
        <p:spPr>
          <a:xfrm>
            <a:off x="1942524" y="886865"/>
            <a:ext cx="751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 es el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filtro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0FC99-533B-4F03-A982-7A25B72011CA}"/>
              </a:ext>
            </a:extLst>
          </p:cNvPr>
          <p:cNvSpPr/>
          <p:nvPr/>
        </p:nvSpPr>
        <p:spPr>
          <a:xfrm>
            <a:off x="1942524" y="886865"/>
            <a:ext cx="751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 es el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filtro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00F1D-8F03-4893-A059-6E21E667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6" y="2430943"/>
            <a:ext cx="8355390" cy="32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4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90FC99-533B-4F03-A982-7A25B72011CA}"/>
              </a:ext>
            </a:extLst>
          </p:cNvPr>
          <p:cNvSpPr/>
          <p:nvPr/>
        </p:nvSpPr>
        <p:spPr>
          <a:xfrm>
            <a:off x="1942524" y="886865"/>
            <a:ext cx="751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 es el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contexto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filtro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51D6C-1441-4CD3-9A37-7C58007D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48" y="1810195"/>
            <a:ext cx="9531089" cy="4161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C61DF-6B26-4C20-8447-4C360470C102}"/>
              </a:ext>
            </a:extLst>
          </p:cNvPr>
          <p:cNvSpPr/>
          <p:nvPr/>
        </p:nvSpPr>
        <p:spPr>
          <a:xfrm>
            <a:off x="5701726" y="4301184"/>
            <a:ext cx="48928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Gen= F</a:t>
            </a:r>
          </a:p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Totalchildren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=3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182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961fb95-98b2-4852-a492-13b5866b654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7150FB3C63E0F47BF652174AEB4EB8F" ma:contentTypeVersion="13" ma:contentTypeDescription="Crear nuevo documento." ma:contentTypeScope="" ma:versionID="6bbbe3adbca47d7a99e2866bdada945c">
  <xsd:schema xmlns:xsd="http://www.w3.org/2001/XMLSchema" xmlns:xs="http://www.w3.org/2001/XMLSchema" xmlns:p="http://schemas.microsoft.com/office/2006/metadata/properties" xmlns:ns3="426abe0c-5c7c-4af5-9fbe-dc82021ebd84" xmlns:ns4="1961fb95-98b2-4852-a492-13b5866b6542" targetNamespace="http://schemas.microsoft.com/office/2006/metadata/properties" ma:root="true" ma:fieldsID="24fa827246dfb997073f7c1b2b0bbc7d" ns3:_="" ns4:_="">
    <xsd:import namespace="426abe0c-5c7c-4af5-9fbe-dc82021ebd84"/>
    <xsd:import namespace="1961fb95-98b2-4852-a492-13b5866b654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6abe0c-5c7c-4af5-9fbe-dc82021ebd8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1fb95-98b2-4852-a492-13b5866b65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4B7CA-1290-47DA-A8FD-EC74EF42B4FE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426abe0c-5c7c-4af5-9fbe-dc82021ebd84"/>
    <ds:schemaRef ds:uri="1961fb95-98b2-4852-a492-13b5866b6542"/>
  </ds:schemaRefs>
</ds:datastoreItem>
</file>

<file path=customXml/itemProps2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014CFF-A046-4363-8430-1277990E83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6abe0c-5c7c-4af5-9fbe-dc82021ebd84"/>
    <ds:schemaRef ds:uri="1961fb95-98b2-4852-a492-13b5866b65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0</TotalTime>
  <Words>493</Words>
  <Application>Microsoft Office PowerPoint</Application>
  <PresentationFormat>Widescreen</PresentationFormat>
  <Paragraphs>80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Garamond</vt:lpstr>
      <vt:lpstr>Segoe UI</vt:lpstr>
      <vt:lpstr>Segoe UI Semibold</vt:lpstr>
      <vt:lpstr>Wingdings</vt:lpstr>
      <vt:lpstr>Office Theme</vt:lpstr>
      <vt:lpstr>Calculos de tiempo y otras cosas… con DAX</vt:lpstr>
      <vt:lpstr>Agenda</vt:lpstr>
      <vt:lpstr>Miguel Egea</vt:lpstr>
      <vt:lpstr>¿Que Podemos hacer con DAX?</vt:lpstr>
      <vt:lpstr>¿Que son los contextos en DAX? Los contextos son la raiz de todo el mal de DAX…. Y toda su potencia </vt:lpstr>
      <vt:lpstr>Tenemos dos tipos de contextos</vt:lpstr>
      <vt:lpstr>PowerPoint Presentation</vt:lpstr>
      <vt:lpstr>PowerPoint Presentation</vt:lpstr>
      <vt:lpstr>PowerPoint Presentation</vt:lpstr>
      <vt:lpstr>PowerPoint Presentation</vt:lpstr>
      <vt:lpstr>Las Relaciones simplifican el código DAX</vt:lpstr>
      <vt:lpstr>Ejemplo 1</vt:lpstr>
      <vt:lpstr>Lo vamos a hacer de dos formas</vt:lpstr>
      <vt:lpstr>Ejemplo 2</vt:lpstr>
      <vt:lpstr>Lo vamos a hacer de dos formas</vt:lpstr>
      <vt:lpstr>Sabiendo lo de los contextos .. No es tan dificil</vt:lpstr>
      <vt:lpstr>Usando dax para otras maldades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2021-06-10T17:06:54Z</dcterms:created>
  <dcterms:modified xsi:type="dcterms:W3CDTF">2021-06-14T06:38:48Z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0x01010057150FB3C63E0F47BF652174AEB4EB8F</vt:lpwstr>
  </property>
</Properties>
</file>